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8" r:id="rId3"/>
    <p:sldId id="259" r:id="rId4"/>
    <p:sldId id="260" r:id="rId5"/>
    <p:sldId id="261" r:id="rId6"/>
    <p:sldId id="262" r:id="rId7"/>
    <p:sldId id="263" r:id="rId8"/>
    <p:sldId id="264"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Lst>
  <p:sldSz cx="9144000" cy="5143500" type="screen16x9"/>
  <p:notesSz cx="6858000" cy="9144000"/>
  <p:embeddedFontLst>
    <p:embeddedFont>
      <p:font typeface="Roboto" panose="02000000000000000000" pitchFamily="2" charset="0"/>
      <p:regular r:id="rId24"/>
      <p:bold r:id="rId25"/>
      <p:italic r:id="rId26"/>
      <p:boldItalic r:id="rId27"/>
    </p:embeddedFont>
    <p:embeddedFont>
      <p:font typeface="Verdana" panose="020B060403050404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5C5C07-4B31-4402-8636-CADA03B9F62F}">
  <a:tblStyle styleId="{605C5C07-4B31-4402-8636-CADA03B9F6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37CC4C4-6751-48D9-B093-24C16BCDDF76}"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radingeconomics.com/united-states/gdp-growth"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tradingeconomics.com/united-states/adp-employment-change"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radingeconomics.com/united-states/consumer-confidence"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cnn.com/2020/04/30/investing/savings-rate-federal-reserve/index.html" TargetMode="External"/><Relationship Id="rId4" Type="http://schemas.openxmlformats.org/officeDocument/2006/relationships/hyperlink" Target="https://tradingeconomics.com/united-states/personal-saving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gapinc.com/content/attachments/gapinc/GPSEarnings/Global%20Footprint.pd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037d319b8_5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037d319b8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8037d319b8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8037d319b8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8037d319b8_5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8037d319b8_5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037d319b8_5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037d319b8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Risks:</a:t>
            </a:r>
            <a:endParaRPr/>
          </a:p>
          <a:p>
            <a:pPr marL="457200" lvl="0" indent="-298450" algn="l" rtl="0">
              <a:spcBef>
                <a:spcPts val="0"/>
              </a:spcBef>
              <a:spcAft>
                <a:spcPts val="0"/>
              </a:spcAft>
              <a:buSzPts val="1100"/>
              <a:buAutoNum type="arabicPeriod"/>
            </a:pPr>
            <a:r>
              <a:rPr lang="en"/>
              <a:t>Brand/reputation</a:t>
            </a:r>
            <a:endParaRPr/>
          </a:p>
          <a:p>
            <a:pPr marL="457200" lvl="0" indent="-298450" algn="l" rtl="0">
              <a:spcBef>
                <a:spcPts val="0"/>
              </a:spcBef>
              <a:spcAft>
                <a:spcPts val="0"/>
              </a:spcAft>
              <a:buSzPts val="1100"/>
              <a:buAutoNum type="arabicPeriod"/>
            </a:pPr>
            <a:r>
              <a:rPr lang="en"/>
              <a:t>Differentiation: store brand (higher margin), digital</a:t>
            </a:r>
            <a:endParaRPr/>
          </a:p>
          <a:p>
            <a:pPr marL="457200" lvl="0" indent="-298450" algn="l" rtl="0">
              <a:spcBef>
                <a:spcPts val="0"/>
              </a:spcBef>
              <a:spcAft>
                <a:spcPts val="0"/>
              </a:spcAft>
              <a:buSzPts val="1100"/>
              <a:buAutoNum type="arabicPeriod"/>
            </a:pPr>
            <a:r>
              <a:rPr lang="en"/>
              <a:t>Cyber &amp; Data: data breach 2013</a:t>
            </a:r>
            <a:endParaRPr/>
          </a:p>
          <a:p>
            <a:pPr marL="457200" lvl="0" indent="-298450" algn="l" rtl="0">
              <a:spcBef>
                <a:spcPts val="0"/>
              </a:spcBef>
              <a:spcAft>
                <a:spcPts val="0"/>
              </a:spcAft>
              <a:buSzPts val="1100"/>
              <a:buAutoNum type="arabicPeriod"/>
            </a:pPr>
            <a:r>
              <a:rPr lang="en"/>
              <a:t>China supplier: single largest source (tax, tarrifs, political, finanical, currency)</a:t>
            </a:r>
            <a:endParaRPr/>
          </a:p>
          <a:p>
            <a:pPr marL="457200" lvl="0" indent="-298450" algn="l" rtl="0">
              <a:spcBef>
                <a:spcPts val="0"/>
              </a:spcBef>
              <a:spcAft>
                <a:spcPts val="0"/>
              </a:spcAft>
              <a:buSzPts val="1100"/>
              <a:buAutoNum type="arabicPeriod"/>
            </a:pPr>
            <a:r>
              <a:rPr lang="en"/>
              <a:t>US Economy &amp; consumer confidence</a:t>
            </a:r>
            <a:endParaRPr/>
          </a:p>
          <a:p>
            <a:pPr marL="457200" lvl="0" indent="-298450" algn="l" rtl="0">
              <a:spcBef>
                <a:spcPts val="0"/>
              </a:spcBef>
              <a:spcAft>
                <a:spcPts val="0"/>
              </a:spcAft>
              <a:buSzPts val="1100"/>
              <a:buAutoNum type="arabicPeriod"/>
            </a:pPr>
            <a:r>
              <a:rPr lang="en"/>
              <a:t>People: high turnover</a:t>
            </a:r>
            <a:endParaRPr/>
          </a:p>
          <a:p>
            <a:pPr marL="457200" lvl="0" indent="-298450" algn="l" rtl="0">
              <a:spcBef>
                <a:spcPts val="0"/>
              </a:spcBef>
              <a:spcAft>
                <a:spcPts val="0"/>
              </a:spcAft>
              <a:buSzPts val="1100"/>
              <a:buAutoNum type="arabicPeriod"/>
            </a:pPr>
            <a:r>
              <a:rPr lang="en"/>
              <a:t>Safety Standard</a:t>
            </a:r>
            <a:endParaRPr/>
          </a:p>
          <a:p>
            <a:pPr marL="457200" lvl="0" indent="-298450" algn="l" rtl="0">
              <a:spcBef>
                <a:spcPts val="0"/>
              </a:spcBef>
              <a:spcAft>
                <a:spcPts val="0"/>
              </a:spcAft>
              <a:buSzPts val="1100"/>
              <a:buAutoNum type="arabicPeriod"/>
            </a:pPr>
            <a:r>
              <a:rPr lang="en"/>
              <a:t>CVS</a:t>
            </a:r>
            <a:endParaRPr/>
          </a:p>
          <a:p>
            <a:pPr marL="457200" lvl="0" indent="-298450" algn="l" rtl="0">
              <a:spcBef>
                <a:spcPts val="0"/>
              </a:spcBef>
              <a:spcAft>
                <a:spcPts val="0"/>
              </a:spcAft>
              <a:buSzPts val="1100"/>
              <a:buAutoNum type="arabicPeriod"/>
            </a:pPr>
            <a:r>
              <a:rPr lang="en"/>
              <a:t>Redcard: TD bank group</a:t>
            </a:r>
            <a:endParaRPr/>
          </a:p>
          <a:p>
            <a:pPr marL="457200" lvl="0" indent="-298450" algn="l" rtl="0">
              <a:spcBef>
                <a:spcPts val="0"/>
              </a:spcBef>
              <a:spcAft>
                <a:spcPts val="0"/>
              </a:spcAft>
              <a:buSzPts val="1100"/>
              <a:buAutoNum type="arabicPeriod"/>
            </a:pPr>
            <a:r>
              <a:rPr lang="en"/>
              <a:t>Shipping: Shipt - subsidiary</a:t>
            </a:r>
            <a:endParaRPr/>
          </a:p>
          <a:p>
            <a:pPr marL="457200" lvl="0" indent="-298450" algn="l" rtl="0">
              <a:spcBef>
                <a:spcPts val="0"/>
              </a:spcBef>
              <a:spcAft>
                <a:spcPts val="0"/>
              </a:spcAft>
              <a:buSzPts val="1100"/>
              <a:buAutoNum type="arabicPeriod"/>
            </a:pPr>
            <a:r>
              <a:rPr lang="en"/>
              <a:t>Seasonality</a:t>
            </a:r>
            <a:endParaRPr/>
          </a:p>
          <a:p>
            <a:pPr marL="457200" lvl="0" indent="-298450" algn="l" rtl="0">
              <a:spcBef>
                <a:spcPts val="0"/>
              </a:spcBef>
              <a:spcAft>
                <a:spcPts val="0"/>
              </a:spcAft>
              <a:buSzPts val="1100"/>
              <a:buAutoNum type="arabicPeriod"/>
            </a:pPr>
            <a:r>
              <a:rPr lang="en"/>
              <a:t>Inventory Management</a:t>
            </a:r>
            <a:endParaRPr/>
          </a:p>
          <a:p>
            <a:pPr marL="0" lvl="0" indent="0" algn="l" rtl="0">
              <a:spcBef>
                <a:spcPts val="0"/>
              </a:spcBef>
              <a:spcAft>
                <a:spcPts val="0"/>
              </a:spcAft>
              <a:buNone/>
            </a:pPr>
            <a:r>
              <a:rPr lang="en"/>
              <a:t>Red flag</a:t>
            </a:r>
            <a:endParaRPr/>
          </a:p>
          <a:p>
            <a:pPr marL="457200" lvl="0" indent="-298450" algn="l" rtl="0">
              <a:spcBef>
                <a:spcPts val="0"/>
              </a:spcBef>
              <a:spcAft>
                <a:spcPts val="0"/>
              </a:spcAft>
              <a:buSzPts val="1100"/>
              <a:buAutoNum type="arabicPeriod"/>
            </a:pPr>
            <a:r>
              <a:rPr lang="en"/>
              <a:t>Annual stock return lower than peers &amp; S&amp;P (10K page 14)</a:t>
            </a:r>
            <a:endParaRPr/>
          </a:p>
          <a:p>
            <a:pPr marL="457200" lvl="0" indent="-298450" algn="l" rtl="0">
              <a:spcBef>
                <a:spcPts val="0"/>
              </a:spcBef>
              <a:spcAft>
                <a:spcPts val="0"/>
              </a:spcAft>
              <a:buSzPts val="1100"/>
              <a:buAutoNum type="arabicPeriod"/>
            </a:pPr>
            <a:r>
              <a:rPr lang="en"/>
              <a:t>Accounting standard update 2015 (operating lease 2016)</a:t>
            </a:r>
            <a:endParaRPr/>
          </a:p>
          <a:p>
            <a:pPr marL="457200" lvl="0" indent="-298450" algn="l" rtl="0">
              <a:spcBef>
                <a:spcPts val="0"/>
              </a:spcBef>
              <a:spcAft>
                <a:spcPts val="0"/>
              </a:spcAft>
              <a:buSzPts val="1100"/>
              <a:buAutoNum type="arabicPeriod"/>
            </a:pPr>
            <a:r>
              <a:rPr lang="en" sz="1200">
                <a:solidFill>
                  <a:srgbClr val="FFFFFF"/>
                </a:solidFill>
              </a:rPr>
              <a:t>Risks</a:t>
            </a:r>
            <a:endParaRPr sz="1200">
              <a:solidFill>
                <a:srgbClr val="FFFFFF"/>
              </a:solidFill>
            </a:endParaRPr>
          </a:p>
          <a:p>
            <a:pPr marL="457200" lvl="0" indent="-298450" algn="l" rtl="0">
              <a:spcBef>
                <a:spcPts val="0"/>
              </a:spcBef>
              <a:spcAft>
                <a:spcPts val="0"/>
              </a:spcAft>
              <a:buSzPts val="1100"/>
              <a:buAutoNum type="arabicPeriod"/>
            </a:pPr>
            <a:r>
              <a:rPr lang="en" sz="1200">
                <a:solidFill>
                  <a:srgbClr val="FFFFFF"/>
                </a:solidFill>
              </a:rPr>
              <a:t>Contingencies</a:t>
            </a:r>
            <a:endParaRPr sz="1200">
              <a:solidFill>
                <a:srgbClr val="FFFFFF"/>
              </a:solidFill>
            </a:endParaRPr>
          </a:p>
          <a:p>
            <a:pPr marL="457200" lvl="0" indent="-298450" algn="l" rtl="0">
              <a:spcBef>
                <a:spcPts val="0"/>
              </a:spcBef>
              <a:spcAft>
                <a:spcPts val="0"/>
              </a:spcAft>
              <a:buSzPts val="1100"/>
              <a:buAutoNum type="arabicPeriod"/>
            </a:pPr>
            <a:r>
              <a:rPr lang="en" sz="1200"/>
              <a:t>Brand/Reputation</a:t>
            </a:r>
            <a:endParaRPr sz="1200"/>
          </a:p>
          <a:p>
            <a:pPr marL="457200" lvl="0" indent="-298450" algn="l" rtl="0">
              <a:spcBef>
                <a:spcPts val="0"/>
              </a:spcBef>
              <a:spcAft>
                <a:spcPts val="0"/>
              </a:spcAft>
              <a:buSzPts val="1100"/>
              <a:buAutoNum type="arabicPeriod"/>
            </a:pPr>
            <a:r>
              <a:rPr lang="en" sz="1200"/>
              <a:t>Market differentiation and sales channel adoption; CSR efforts</a:t>
            </a:r>
            <a:endParaRPr sz="1200"/>
          </a:p>
          <a:p>
            <a:pPr marL="457200" lvl="0" indent="-298450" algn="l" rtl="0">
              <a:spcBef>
                <a:spcPts val="0"/>
              </a:spcBef>
              <a:spcAft>
                <a:spcPts val="0"/>
              </a:spcAft>
              <a:buSzPts val="1100"/>
              <a:buAutoNum type="arabicPeriod"/>
            </a:pPr>
            <a:r>
              <a:rPr lang="en" sz="1200"/>
              <a:t>CAPEX ROI</a:t>
            </a:r>
            <a:endParaRPr sz="1200"/>
          </a:p>
          <a:p>
            <a:pPr marL="457200" lvl="0" indent="-298450" algn="l" rtl="0">
              <a:spcBef>
                <a:spcPts val="0"/>
              </a:spcBef>
              <a:spcAft>
                <a:spcPts val="0"/>
              </a:spcAft>
              <a:buSzPts val="1100"/>
              <a:buAutoNum type="arabicPeriod"/>
            </a:pPr>
            <a:r>
              <a:rPr lang="en" sz="1200"/>
              <a:t>Consistently re-invest to improve guest in-store experience</a:t>
            </a:r>
            <a:endParaRPr sz="1200"/>
          </a:p>
          <a:p>
            <a:pPr marL="457200" lvl="0" indent="-298450" algn="l" rtl="0">
              <a:spcBef>
                <a:spcPts val="0"/>
              </a:spcBef>
              <a:spcAft>
                <a:spcPts val="0"/>
              </a:spcAft>
              <a:buSzPts val="1100"/>
              <a:buAutoNum type="arabicPeriod"/>
            </a:pPr>
            <a:r>
              <a:rPr lang="en" sz="1200"/>
              <a:t>Supply Chain Risks</a:t>
            </a:r>
            <a:endParaRPr sz="1200"/>
          </a:p>
          <a:p>
            <a:pPr marL="457200" lvl="0" indent="-298450" algn="l" rtl="0">
              <a:spcBef>
                <a:spcPts val="0"/>
              </a:spcBef>
              <a:spcAft>
                <a:spcPts val="0"/>
              </a:spcAft>
              <a:buSzPts val="1100"/>
              <a:buAutoNum type="arabicPeriod"/>
            </a:pPr>
            <a:r>
              <a:rPr lang="en" sz="1200"/>
              <a:t>Develop ongoing vendor partners and create new in-house brands</a:t>
            </a:r>
            <a:endParaRPr sz="1200"/>
          </a:p>
          <a:p>
            <a:pPr marL="457200" lvl="0" indent="-298450" algn="l" rtl="0">
              <a:spcBef>
                <a:spcPts val="0"/>
              </a:spcBef>
              <a:spcAft>
                <a:spcPts val="0"/>
              </a:spcAft>
              <a:buSzPts val="1100"/>
              <a:buAutoNum type="arabicPeriod"/>
            </a:pPr>
            <a:r>
              <a:rPr lang="en" sz="1200"/>
              <a:t>Access to Capital</a:t>
            </a:r>
            <a:endParaRPr sz="1200"/>
          </a:p>
          <a:p>
            <a:pPr marL="457200" lvl="0" indent="-298450" algn="l" rtl="0">
              <a:spcBef>
                <a:spcPts val="0"/>
              </a:spcBef>
              <a:spcAft>
                <a:spcPts val="0"/>
              </a:spcAft>
              <a:buSzPts val="1100"/>
              <a:buAutoNum type="arabicPeriod"/>
            </a:pPr>
            <a:r>
              <a:rPr lang="en" sz="1200"/>
              <a:t>Maintain strong credit rating and operating efficiency</a:t>
            </a:r>
            <a:endParaRPr sz="1200"/>
          </a:p>
          <a:p>
            <a:pPr marL="457200" lvl="0" indent="-298450" algn="l" rtl="0">
              <a:spcBef>
                <a:spcPts val="0"/>
              </a:spcBef>
              <a:spcAft>
                <a:spcPts val="0"/>
              </a:spcAft>
              <a:buSzPts val="1100"/>
              <a:buAutoNum type="arabicPeriod"/>
            </a:pPr>
            <a:r>
              <a:rPr lang="en" sz="1200"/>
              <a:t>Product Safety and Sourcing</a:t>
            </a:r>
            <a:endParaRPr sz="1200"/>
          </a:p>
          <a:p>
            <a:pPr marL="457200" lvl="0" indent="-298450" algn="l" rtl="0">
              <a:spcBef>
                <a:spcPts val="0"/>
              </a:spcBef>
              <a:spcAft>
                <a:spcPts val="0"/>
              </a:spcAft>
              <a:buSzPts val="1100"/>
              <a:buAutoNum type="arabicPeriod"/>
            </a:pPr>
            <a:r>
              <a:rPr lang="en" sz="1200"/>
              <a:t>Vertically align supply chain to mitigate reduce third party touch points (Shipt)</a:t>
            </a:r>
            <a:endParaRPr sz="1200"/>
          </a:p>
          <a:p>
            <a:pPr marL="457200" lvl="0" indent="-298450" algn="l" rtl="0">
              <a:spcBef>
                <a:spcPts val="0"/>
              </a:spcBef>
              <a:spcAft>
                <a:spcPts val="0"/>
              </a:spcAft>
              <a:buSzPts val="1100"/>
              <a:buAutoNum type="arabicPeriod"/>
            </a:pPr>
            <a:r>
              <a:rPr lang="en" sz="1200"/>
              <a:t>Consumer Protection</a:t>
            </a:r>
            <a:endParaRPr sz="1200"/>
          </a:p>
          <a:p>
            <a:pPr marL="457200" lvl="0" indent="-298450" algn="l" rtl="0">
              <a:spcBef>
                <a:spcPts val="0"/>
              </a:spcBef>
              <a:spcAft>
                <a:spcPts val="0"/>
              </a:spcAft>
              <a:buSzPts val="1100"/>
              <a:buAutoNum type="arabicPeriod"/>
            </a:pPr>
            <a:r>
              <a:rPr lang="en" sz="1200"/>
              <a:t>Data breach in 2013; Improvement in IT controls and compliance</a:t>
            </a:r>
            <a:endParaRPr sz="1200"/>
          </a:p>
          <a:p>
            <a:pPr marL="457200" lvl="0" indent="-298450" algn="l" rtl="0">
              <a:spcBef>
                <a:spcPts val="0"/>
              </a:spcBef>
              <a:spcAft>
                <a:spcPts val="0"/>
              </a:spcAft>
              <a:buSzPts val="1100"/>
              <a:buAutoNum type="arabicPeriod"/>
            </a:pPr>
            <a:r>
              <a:rPr lang="en" sz="1200"/>
              <a:t>Seasonality</a:t>
            </a:r>
            <a:endParaRPr sz="1200"/>
          </a:p>
          <a:p>
            <a:pPr marL="457200" lvl="0" indent="-298450" algn="l" rtl="0">
              <a:spcBef>
                <a:spcPts val="0"/>
              </a:spcBef>
              <a:spcAft>
                <a:spcPts val="0"/>
              </a:spcAft>
              <a:buSzPts val="1100"/>
              <a:buAutoNum type="arabicPeriod"/>
            </a:pPr>
            <a:r>
              <a:rPr lang="en" sz="1200"/>
              <a:t>Offer year round promotions and loyalty prorams</a:t>
            </a:r>
            <a:endParaRPr sz="1200"/>
          </a:p>
          <a:p>
            <a:pPr marL="457200" lvl="0" indent="-298450" algn="l" rtl="0">
              <a:spcBef>
                <a:spcPts val="0"/>
              </a:spcBef>
              <a:spcAft>
                <a:spcPts val="0"/>
              </a:spcAft>
              <a:buSzPts val="1100"/>
              <a:buAutoNum type="arabicPeriod"/>
            </a:pPr>
            <a:r>
              <a:rPr lang="en" sz="1200"/>
              <a:t>Macroeconomic and Environmental Risk</a:t>
            </a:r>
            <a:endParaRPr sz="1200"/>
          </a:p>
          <a:p>
            <a:pPr marL="457200" lvl="0" indent="-298450" algn="l" rtl="0">
              <a:spcBef>
                <a:spcPts val="0"/>
              </a:spcBef>
              <a:spcAft>
                <a:spcPts val="0"/>
              </a:spcAft>
              <a:buSzPts val="1100"/>
              <a:buAutoNum type="arabicPeriod"/>
            </a:pPr>
            <a:r>
              <a:rPr lang="en"/>
              <a:t> (page 42)</a:t>
            </a:r>
            <a:endParaRPr/>
          </a:p>
          <a:p>
            <a:pPr marL="457200" lvl="0" indent="-298450" algn="l" rtl="0">
              <a:spcBef>
                <a:spcPts val="0"/>
              </a:spcBef>
              <a:spcAft>
                <a:spcPts val="0"/>
              </a:spcAft>
              <a:buSzPts val="1100"/>
              <a:buAutoNum type="arabicPeriod"/>
            </a:pPr>
            <a:r>
              <a:rPr lang="en"/>
              <a:t>LIFO?Market risk → Interest rate hedging (LIBOR)</a:t>
            </a:r>
            <a:endParaRPr/>
          </a:p>
          <a:p>
            <a:pPr marL="457200" lvl="0" indent="-298450" algn="l" rtl="0">
              <a:spcBef>
                <a:spcPts val="0"/>
              </a:spcBef>
              <a:spcAft>
                <a:spcPts val="0"/>
              </a:spcAft>
              <a:buSzPts val="1100"/>
              <a:buAutoNum type="arabicPeriod"/>
            </a:pPr>
            <a:r>
              <a:rPr lang="en"/>
              <a:t>Early retirement debt loss 10MM</a:t>
            </a:r>
            <a:endParaRPr/>
          </a:p>
          <a:p>
            <a:pPr marL="457200" lvl="0" indent="-298450" algn="l" rtl="0">
              <a:spcBef>
                <a:spcPts val="0"/>
              </a:spcBef>
              <a:spcAft>
                <a:spcPts val="0"/>
              </a:spcAft>
              <a:buSzPts val="1100"/>
              <a:buAutoNum type="arabicPeriod"/>
            </a:pPr>
            <a:r>
              <a:rPr lang="en"/>
              <a:t>Exit Canada 2016</a:t>
            </a:r>
            <a:endParaRPr/>
          </a:p>
          <a:p>
            <a:pPr marL="457200" lvl="0" indent="-298450" algn="l" rtl="0">
              <a:spcBef>
                <a:spcPts val="0"/>
              </a:spcBef>
              <a:spcAft>
                <a:spcPts val="0"/>
              </a:spcAft>
              <a:buSzPts val="1100"/>
              <a:buAutoNum type="arabicPeriod"/>
            </a:pPr>
            <a:r>
              <a:rPr lang="en"/>
              <a:t>Vendor receivables estimate </a:t>
            </a:r>
            <a:endParaRPr/>
          </a:p>
          <a:p>
            <a:pPr marL="457200" lvl="0" indent="-298450" algn="l" rtl="0">
              <a:spcBef>
                <a:spcPts val="0"/>
              </a:spcBef>
              <a:spcAft>
                <a:spcPts val="0"/>
              </a:spcAft>
              <a:buSzPts val="1100"/>
              <a:buAutoNum type="arabicPeriod"/>
            </a:pPr>
            <a:r>
              <a:rPr lang="en"/>
              <a:t>Adapt ASU 1st of 2020: no effect on statement</a:t>
            </a:r>
            <a:endParaRPr/>
          </a:p>
          <a:p>
            <a:pPr marL="457200" lvl="0" indent="-298450" algn="l" rtl="0">
              <a:spcBef>
                <a:spcPts val="0"/>
              </a:spcBef>
              <a:spcAft>
                <a:spcPts val="0"/>
              </a:spcAft>
              <a:buSzPts val="1100"/>
              <a:buAutoNum type="arabicPeriod"/>
            </a:pPr>
            <a:r>
              <a:rPr lang="en"/>
              <a:t>Auditor: EY</a:t>
            </a:r>
            <a:endParaRPr/>
          </a:p>
          <a:p>
            <a:pPr marL="457200" lvl="0" indent="-298450" algn="l" rtl="0">
              <a:spcBef>
                <a:spcPts val="0"/>
              </a:spcBef>
              <a:spcAft>
                <a:spcPts val="0"/>
              </a:spcAft>
              <a:buSzPts val="1100"/>
              <a:buAutoNum type="arabicPeriod"/>
            </a:pPr>
            <a:r>
              <a:rPr lang="en"/>
              <a:t>Fiscal Year Sat nearest 1/31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8037d319b8_5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8037d319b8_5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8037d319b8_5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8037d319b8_5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8037d319b8_5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8037d319b8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8037d319b8_5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8037d319b8_5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8037d319b8_5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8037d319b8_5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85182e0ab6_7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85182e0ab6_7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037d1b279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037d1b27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85182e0ab6_6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85182e0ab6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85182e0ab6_7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85182e0ab6_7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8037d1b27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8037d1b27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037d1b279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037d1b27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u="sng">
                <a:solidFill>
                  <a:schemeClr val="hlink"/>
                </a:solidFill>
                <a:hlinkClick r:id="rId3"/>
              </a:rPr>
              <a:t>https://tradingeconomics.com/united-states/gdp-growth</a:t>
            </a:r>
            <a:endParaRPr/>
          </a:p>
          <a:p>
            <a:pPr marL="457200" lvl="0" indent="-298450" algn="l" rtl="0">
              <a:spcBef>
                <a:spcPts val="0"/>
              </a:spcBef>
              <a:spcAft>
                <a:spcPts val="0"/>
              </a:spcAft>
              <a:buSzPts val="1100"/>
              <a:buAutoNum type="arabicPeriod"/>
            </a:pPr>
            <a:r>
              <a:rPr lang="en" u="sng">
                <a:solidFill>
                  <a:schemeClr val="hlink"/>
                </a:solidFill>
                <a:hlinkClick r:id="rId4"/>
              </a:rPr>
              <a:t>https://tradingeconomics.com/united-states/adp-employment-change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8037d1b279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8037d1b27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u="sng">
                <a:solidFill>
                  <a:schemeClr val="hlink"/>
                </a:solidFill>
                <a:hlinkClick r:id="rId3"/>
              </a:rPr>
              <a:t>https://tradingeconomics.com/united-states/consumer-confidence</a:t>
            </a:r>
            <a:endParaRPr/>
          </a:p>
          <a:p>
            <a:pPr marL="457200" lvl="0" indent="-298450" algn="l" rtl="0">
              <a:spcBef>
                <a:spcPts val="0"/>
              </a:spcBef>
              <a:spcAft>
                <a:spcPts val="0"/>
              </a:spcAft>
              <a:buSzPts val="1100"/>
              <a:buAutoNum type="arabicPeriod"/>
            </a:pPr>
            <a:r>
              <a:rPr lang="en" u="sng">
                <a:solidFill>
                  <a:schemeClr val="hlink"/>
                </a:solidFill>
                <a:hlinkClick r:id="rId4"/>
              </a:rPr>
              <a:t>https://tradingeconomics.com/united-states/personal-savings</a:t>
            </a:r>
            <a:endParaRPr/>
          </a:p>
          <a:p>
            <a:pPr marL="457200" lvl="0" indent="-298450" algn="l" rtl="0">
              <a:spcBef>
                <a:spcPts val="0"/>
              </a:spcBef>
              <a:spcAft>
                <a:spcPts val="0"/>
              </a:spcAft>
              <a:buSzPts val="1100"/>
              <a:buAutoNum type="arabicPeriod"/>
            </a:pPr>
            <a:r>
              <a:rPr lang="en" u="sng">
                <a:solidFill>
                  <a:schemeClr val="hlink"/>
                </a:solidFill>
                <a:hlinkClick r:id="rId5"/>
              </a:rPr>
              <a:t>https://www.cnn.com/2020/04/30/investing/savings-rate-federal-reserve/index.html</a:t>
            </a:r>
            <a:endParaRPr/>
          </a:p>
          <a:p>
            <a:pPr marL="457200" lvl="0" indent="-298450" algn="l" rtl="0">
              <a:spcBef>
                <a:spcPts val="0"/>
              </a:spcBef>
              <a:spcAft>
                <a:spcPts val="0"/>
              </a:spcAft>
              <a:buSzPts val="1100"/>
              <a:buAutoNum type="arabicPeriod"/>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8037d1b279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8037d1b279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037d1b279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8037d1b279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037d319b8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037d319b8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8037d319b8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8037d319b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https://www.gapinc.com/content/attachments/gapinc/GPSEarnings/Global%20Footprint.pdf</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seekingalpha.com/article/4345773-u-s-consumer-spending-preview-q1-2020?utm_source=thomsonreuters.com&amp;utm_medium=referra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TARGET EQUITY ANALYSIS</a:t>
            </a:r>
            <a:endParaRPr dirty="0"/>
          </a:p>
        </p:txBody>
      </p:sp>
      <p:pic>
        <p:nvPicPr>
          <p:cNvPr id="2" name="Google Shape;381;p43">
            <a:extLst>
              <a:ext uri="{FF2B5EF4-FFF2-40B4-BE49-F238E27FC236}">
                <a16:creationId xmlns:a16="http://schemas.microsoft.com/office/drawing/2014/main" id="{E09D6D71-26E6-63A5-8145-691FE36B5212}"/>
              </a:ext>
            </a:extLst>
          </p:cNvPr>
          <p:cNvPicPr preferRelativeResize="0"/>
          <p:nvPr/>
        </p:nvPicPr>
        <p:blipFill>
          <a:blip r:embed="rId3">
            <a:alphaModFix/>
          </a:blip>
          <a:stretch>
            <a:fillRect/>
          </a:stretch>
        </p:blipFill>
        <p:spPr>
          <a:xfrm>
            <a:off x="3238437" y="2889346"/>
            <a:ext cx="2375185" cy="164201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4"/>
          <p:cNvSpPr txBox="1">
            <a:spLocks noGrp="1"/>
          </p:cNvSpPr>
          <p:nvPr>
            <p:ph type="title"/>
          </p:nvPr>
        </p:nvSpPr>
        <p:spPr>
          <a:xfrm>
            <a:off x="311700" y="410000"/>
            <a:ext cx="87981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Corp. - Management and Governance </a:t>
            </a:r>
            <a:endParaRPr/>
          </a:p>
        </p:txBody>
      </p:sp>
      <p:pic>
        <p:nvPicPr>
          <p:cNvPr id="387" name="Google Shape;387;p44"/>
          <p:cNvPicPr preferRelativeResize="0"/>
          <p:nvPr/>
        </p:nvPicPr>
        <p:blipFill>
          <a:blip r:embed="rId3">
            <a:alphaModFix/>
          </a:blip>
          <a:stretch>
            <a:fillRect/>
          </a:stretch>
        </p:blipFill>
        <p:spPr>
          <a:xfrm>
            <a:off x="161425" y="1161175"/>
            <a:ext cx="1402777" cy="1753471"/>
          </a:xfrm>
          <a:prstGeom prst="rect">
            <a:avLst/>
          </a:prstGeom>
          <a:noFill/>
          <a:ln>
            <a:noFill/>
          </a:ln>
        </p:spPr>
      </p:pic>
      <p:sp>
        <p:nvSpPr>
          <p:cNvPr id="388" name="Google Shape;388;p44"/>
          <p:cNvSpPr txBox="1"/>
          <p:nvPr/>
        </p:nvSpPr>
        <p:spPr>
          <a:xfrm>
            <a:off x="1686400" y="2231625"/>
            <a:ext cx="4846800" cy="10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Executive Leadership</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Diverse 12 member leadership (7 men, 5 women)</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Brian Cornell, Board Chairman and CEO</a:t>
            </a:r>
            <a:endParaRPr>
              <a:latin typeface="Roboto"/>
              <a:ea typeface="Roboto"/>
              <a:cs typeface="Roboto"/>
              <a:sym typeface="Roboto"/>
            </a:endParaRPr>
          </a:p>
          <a:p>
            <a:pPr marL="0" lvl="0" indent="0" algn="l" rtl="0">
              <a:spcBef>
                <a:spcPts val="0"/>
              </a:spcBef>
              <a:spcAft>
                <a:spcPts val="0"/>
              </a:spcAft>
              <a:buNone/>
            </a:pPr>
            <a:endParaRPr>
              <a:solidFill>
                <a:srgbClr val="FF0000"/>
              </a:solidFill>
              <a:latin typeface="Roboto"/>
              <a:ea typeface="Roboto"/>
              <a:cs typeface="Roboto"/>
              <a:sym typeface="Roboto"/>
            </a:endParaRPr>
          </a:p>
        </p:txBody>
      </p:sp>
      <p:sp>
        <p:nvSpPr>
          <p:cNvPr id="389" name="Google Shape;389;p44"/>
          <p:cNvSpPr txBox="1"/>
          <p:nvPr/>
        </p:nvSpPr>
        <p:spPr>
          <a:xfrm>
            <a:off x="1686400" y="1161175"/>
            <a:ext cx="4223100" cy="10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Board of Directors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Roxanne Austin, President</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13 member board</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9 industries represented </a:t>
            </a:r>
            <a:endParaRPr>
              <a:solidFill>
                <a:srgbClr val="FF0000"/>
              </a:solidFill>
              <a:latin typeface="Roboto"/>
              <a:ea typeface="Roboto"/>
              <a:cs typeface="Roboto"/>
              <a:sym typeface="Roboto"/>
            </a:endParaRPr>
          </a:p>
        </p:txBody>
      </p:sp>
      <p:pic>
        <p:nvPicPr>
          <p:cNvPr id="390" name="Google Shape;390;p44"/>
          <p:cNvPicPr preferRelativeResize="0"/>
          <p:nvPr/>
        </p:nvPicPr>
        <p:blipFill>
          <a:blip r:embed="rId4">
            <a:alphaModFix/>
          </a:blip>
          <a:stretch>
            <a:fillRect/>
          </a:stretch>
        </p:blipFill>
        <p:spPr>
          <a:xfrm>
            <a:off x="7082650" y="1089488"/>
            <a:ext cx="1896850" cy="1896850"/>
          </a:xfrm>
          <a:prstGeom prst="rect">
            <a:avLst/>
          </a:prstGeom>
          <a:noFill/>
          <a:ln>
            <a:noFill/>
          </a:ln>
        </p:spPr>
      </p:pic>
      <p:pic>
        <p:nvPicPr>
          <p:cNvPr id="391" name="Google Shape;391;p44"/>
          <p:cNvPicPr preferRelativeResize="0"/>
          <p:nvPr/>
        </p:nvPicPr>
        <p:blipFill>
          <a:blip r:embed="rId5">
            <a:alphaModFix/>
          </a:blip>
          <a:stretch>
            <a:fillRect/>
          </a:stretch>
        </p:blipFill>
        <p:spPr>
          <a:xfrm>
            <a:off x="7699118" y="18925"/>
            <a:ext cx="1444881" cy="998875"/>
          </a:xfrm>
          <a:prstGeom prst="rect">
            <a:avLst/>
          </a:prstGeom>
          <a:noFill/>
          <a:ln>
            <a:noFill/>
          </a:ln>
        </p:spPr>
      </p:pic>
      <p:sp>
        <p:nvSpPr>
          <p:cNvPr id="392" name="Google Shape;392;p44"/>
          <p:cNvSpPr txBox="1"/>
          <p:nvPr/>
        </p:nvSpPr>
        <p:spPr>
          <a:xfrm>
            <a:off x="311700" y="3171525"/>
            <a:ext cx="5630700" cy="13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Corporate Governance</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Board Committee’s include - </a:t>
            </a:r>
            <a:r>
              <a:rPr lang="en"/>
              <a:t>Audit &amp; Finance, Governance, Human Resources &amp; Compensation, Infrastructure &amp; Investment, and Risk &amp; Compliance.</a:t>
            </a:r>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p:nvPr/>
        </p:nvSpPr>
        <p:spPr>
          <a:xfrm>
            <a:off x="247350" y="1017800"/>
            <a:ext cx="8249700" cy="844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txBox="1">
            <a:spLocks noGrp="1"/>
          </p:cNvSpPr>
          <p:nvPr>
            <p:ph type="title"/>
          </p:nvPr>
        </p:nvSpPr>
        <p:spPr>
          <a:xfrm>
            <a:off x="311700" y="410000"/>
            <a:ext cx="87981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Corp. - Strategy and Positioning</a:t>
            </a:r>
            <a:endParaRPr/>
          </a:p>
        </p:txBody>
      </p:sp>
      <p:sp>
        <p:nvSpPr>
          <p:cNvPr id="399" name="Google Shape;399;p45"/>
          <p:cNvSpPr txBox="1"/>
          <p:nvPr/>
        </p:nvSpPr>
        <p:spPr>
          <a:xfrm>
            <a:off x="409225" y="900500"/>
            <a:ext cx="8216100" cy="36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a:ea typeface="Roboto"/>
                <a:cs typeface="Roboto"/>
                <a:sym typeface="Roboto"/>
              </a:rPr>
              <a:t>Financial Strategy</a:t>
            </a:r>
            <a:endParaRPr sz="1100">
              <a:latin typeface="Roboto"/>
              <a:ea typeface="Roboto"/>
              <a:cs typeface="Roboto"/>
              <a:sym typeface="Roboto"/>
            </a:endParaRPr>
          </a:p>
          <a:p>
            <a:pPr marL="457200" lvl="0" indent="-298450" algn="l" rtl="0">
              <a:spcBef>
                <a:spcPts val="0"/>
              </a:spcBef>
              <a:spcAft>
                <a:spcPts val="0"/>
              </a:spcAft>
              <a:buSzPts val="1100"/>
              <a:buFont typeface="Roboto"/>
              <a:buChar char="●"/>
            </a:pPr>
            <a:r>
              <a:rPr lang="en" sz="1100">
                <a:latin typeface="Roboto"/>
                <a:ea typeface="Roboto"/>
                <a:cs typeface="Roboto"/>
                <a:sym typeface="Roboto"/>
              </a:rPr>
              <a:t>Invest in opportunities to profitably grow business and create sustainable long-term value, while maintaining current operations and assets.</a:t>
            </a:r>
            <a:endParaRPr sz="1100">
              <a:latin typeface="Roboto"/>
              <a:ea typeface="Roboto"/>
              <a:cs typeface="Roboto"/>
              <a:sym typeface="Roboto"/>
            </a:endParaRPr>
          </a:p>
          <a:p>
            <a:pPr marL="457200" lvl="0" indent="-298450" algn="l" rtl="0">
              <a:spcBef>
                <a:spcPts val="0"/>
              </a:spcBef>
              <a:spcAft>
                <a:spcPts val="0"/>
              </a:spcAft>
              <a:buSzPts val="1100"/>
              <a:buFont typeface="Roboto"/>
              <a:buChar char="●"/>
            </a:pPr>
            <a:r>
              <a:rPr lang="en" sz="1100">
                <a:latin typeface="Roboto"/>
                <a:ea typeface="Roboto"/>
                <a:cs typeface="Roboto"/>
                <a:sym typeface="Roboto"/>
              </a:rPr>
              <a:t>Maintain a competitive quarterly dividend and seek to grow it annually.</a:t>
            </a:r>
            <a:endParaRPr sz="1100">
              <a:latin typeface="Roboto"/>
              <a:ea typeface="Roboto"/>
              <a:cs typeface="Roboto"/>
              <a:sym typeface="Roboto"/>
            </a:endParaRPr>
          </a:p>
          <a:p>
            <a:pPr marL="457200" lvl="0" indent="-298450" algn="l" rtl="0">
              <a:spcBef>
                <a:spcPts val="0"/>
              </a:spcBef>
              <a:spcAft>
                <a:spcPts val="0"/>
              </a:spcAft>
              <a:buSzPts val="1100"/>
              <a:buFont typeface="Roboto"/>
              <a:buChar char="●"/>
            </a:pPr>
            <a:r>
              <a:rPr lang="en" sz="1100">
                <a:latin typeface="Roboto"/>
                <a:ea typeface="Roboto"/>
                <a:cs typeface="Roboto"/>
                <a:sym typeface="Roboto"/>
              </a:rPr>
              <a:t>Return any excess cash to shareholders by repurchasing shares within the limits of credit ratings goals.</a:t>
            </a:r>
            <a:endParaRPr sz="1100">
              <a:latin typeface="Roboto"/>
              <a:ea typeface="Roboto"/>
              <a:cs typeface="Roboto"/>
              <a:sym typeface="Roboto"/>
            </a:endParaRPr>
          </a:p>
          <a:p>
            <a:pPr marL="457200" lvl="0" indent="0" algn="l" rtl="0">
              <a:spcBef>
                <a:spcPts val="0"/>
              </a:spcBef>
              <a:spcAft>
                <a:spcPts val="0"/>
              </a:spcAft>
              <a:buNone/>
            </a:pPr>
            <a:endParaRPr>
              <a:solidFill>
                <a:srgbClr val="FF0000"/>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graphicFrame>
        <p:nvGraphicFramePr>
          <p:cNvPr id="400" name="Google Shape;400;p45"/>
          <p:cNvGraphicFramePr/>
          <p:nvPr/>
        </p:nvGraphicFramePr>
        <p:xfrm>
          <a:off x="409225" y="2400550"/>
          <a:ext cx="7897700" cy="2072580"/>
        </p:xfrm>
        <a:graphic>
          <a:graphicData uri="http://schemas.openxmlformats.org/drawingml/2006/table">
            <a:tbl>
              <a:tblPr>
                <a:noFill/>
                <a:tableStyleId>{605C5C07-4B31-4402-8636-CADA03B9F62F}</a:tableStyleId>
              </a:tblPr>
              <a:tblGrid>
                <a:gridCol w="1974425">
                  <a:extLst>
                    <a:ext uri="{9D8B030D-6E8A-4147-A177-3AD203B41FA5}">
                      <a16:colId xmlns:a16="http://schemas.microsoft.com/office/drawing/2014/main" val="20000"/>
                    </a:ext>
                  </a:extLst>
                </a:gridCol>
                <a:gridCol w="1974425">
                  <a:extLst>
                    <a:ext uri="{9D8B030D-6E8A-4147-A177-3AD203B41FA5}">
                      <a16:colId xmlns:a16="http://schemas.microsoft.com/office/drawing/2014/main" val="20001"/>
                    </a:ext>
                  </a:extLst>
                </a:gridCol>
                <a:gridCol w="1974425">
                  <a:extLst>
                    <a:ext uri="{9D8B030D-6E8A-4147-A177-3AD203B41FA5}">
                      <a16:colId xmlns:a16="http://schemas.microsoft.com/office/drawing/2014/main" val="20002"/>
                    </a:ext>
                  </a:extLst>
                </a:gridCol>
                <a:gridCol w="197442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a:t>Product Offering</a:t>
                      </a:r>
                      <a:endParaRPr/>
                    </a:p>
                  </a:txBody>
                  <a:tcPr marL="91425" marR="91425" marT="91425" marB="91425"/>
                </a:tc>
                <a:tc>
                  <a:txBody>
                    <a:bodyPr/>
                    <a:lstStyle/>
                    <a:p>
                      <a:pPr marL="0" lvl="0" indent="0" algn="ctr" rtl="0">
                        <a:spcBef>
                          <a:spcPts val="0"/>
                        </a:spcBef>
                        <a:spcAft>
                          <a:spcPts val="0"/>
                        </a:spcAft>
                        <a:buNone/>
                      </a:pPr>
                      <a:r>
                        <a:rPr lang="en"/>
                        <a:t>Omni-Channel Approach</a:t>
                      </a:r>
                      <a:endParaRPr/>
                    </a:p>
                  </a:txBody>
                  <a:tcPr marL="91425" marR="91425" marT="91425" marB="91425"/>
                </a:tc>
                <a:tc>
                  <a:txBody>
                    <a:bodyPr/>
                    <a:lstStyle/>
                    <a:p>
                      <a:pPr marL="0" lvl="0" indent="0" algn="ctr" rtl="0">
                        <a:spcBef>
                          <a:spcPts val="0"/>
                        </a:spcBef>
                        <a:spcAft>
                          <a:spcPts val="0"/>
                        </a:spcAft>
                        <a:buNone/>
                      </a:pPr>
                      <a:r>
                        <a:rPr lang="en"/>
                        <a:t>Distribution Centers</a:t>
                      </a:r>
                      <a:endParaRPr/>
                    </a:p>
                  </a:txBody>
                  <a:tcPr marL="91425" marR="91425" marT="91425" marB="91425"/>
                </a:tc>
                <a:tc>
                  <a:txBody>
                    <a:bodyPr/>
                    <a:lstStyle/>
                    <a:p>
                      <a:pPr marL="0" lvl="0" indent="0" algn="ctr" rtl="0">
                        <a:spcBef>
                          <a:spcPts val="0"/>
                        </a:spcBef>
                        <a:spcAft>
                          <a:spcPts val="0"/>
                        </a:spcAft>
                        <a:buNone/>
                      </a:pPr>
                      <a:r>
                        <a:rPr lang="en"/>
                        <a:t>Highlighting growth via guest experience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latin typeface="Roboto"/>
                          <a:ea typeface="Roboto"/>
                          <a:cs typeface="Roboto"/>
                          <a:sym typeface="Roboto"/>
                        </a:rPr>
                        <a:t>Offers everyday essentials and fashionable, differentiated merchandise at discounted prices.</a:t>
                      </a:r>
                      <a:endParaRPr/>
                    </a:p>
                  </a:txBody>
                  <a:tcPr marL="91425" marR="91425" marT="91425" marB="91425"/>
                </a:tc>
                <a:tc>
                  <a:txBody>
                    <a:bodyPr/>
                    <a:lstStyle/>
                    <a:p>
                      <a:pPr marL="0" lvl="0" indent="0" algn="l" rtl="0">
                        <a:spcBef>
                          <a:spcPts val="0"/>
                        </a:spcBef>
                        <a:spcAft>
                          <a:spcPts val="0"/>
                        </a:spcAft>
                        <a:buNone/>
                      </a:pPr>
                      <a:r>
                        <a:rPr lang="en"/>
                        <a:t>Brick &amp; Mortar, Online Sales, Franchise agreements.</a:t>
                      </a:r>
                      <a:endParaRPr/>
                    </a:p>
                  </a:txBody>
                  <a:tcPr marL="91425" marR="91425" marT="91425" marB="91425"/>
                </a:tc>
                <a:tc>
                  <a:txBody>
                    <a:bodyPr/>
                    <a:lstStyle/>
                    <a:p>
                      <a:pPr marL="0" lvl="0" indent="0" algn="l" rtl="0">
                        <a:spcBef>
                          <a:spcPts val="0"/>
                        </a:spcBef>
                        <a:spcAft>
                          <a:spcPts val="0"/>
                        </a:spcAft>
                        <a:buNone/>
                      </a:pPr>
                      <a:r>
                        <a:rPr lang="en"/>
                        <a:t>Distribution network mix allows for reduced shipping costs, high product availability and fast delivery times.</a:t>
                      </a:r>
                      <a:endParaRPr/>
                    </a:p>
                  </a:txBody>
                  <a:tcPr marL="91425" marR="91425" marT="91425" marB="91425"/>
                </a:tc>
                <a:tc>
                  <a:txBody>
                    <a:bodyPr/>
                    <a:lstStyle/>
                    <a:p>
                      <a:pPr marL="0" lvl="0" indent="0" algn="l" rtl="0">
                        <a:spcBef>
                          <a:spcPts val="0"/>
                        </a:spcBef>
                        <a:spcAft>
                          <a:spcPts val="0"/>
                        </a:spcAft>
                        <a:buNone/>
                      </a:pPr>
                      <a:r>
                        <a:rPr lang="en"/>
                        <a:t>Store remodeling, new owned and exclusive brands, smaller stores format, and same-day service.</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401" name="Google Shape;401;p45"/>
          <p:cNvPicPr preferRelativeResize="0"/>
          <p:nvPr/>
        </p:nvPicPr>
        <p:blipFill>
          <a:blip r:embed="rId3">
            <a:alphaModFix/>
          </a:blip>
          <a:stretch>
            <a:fillRect/>
          </a:stretch>
        </p:blipFill>
        <p:spPr>
          <a:xfrm>
            <a:off x="7699118" y="18925"/>
            <a:ext cx="1444881" cy="998875"/>
          </a:xfrm>
          <a:prstGeom prst="rect">
            <a:avLst/>
          </a:prstGeom>
          <a:noFill/>
          <a:ln>
            <a:noFill/>
          </a:ln>
        </p:spPr>
      </p:pic>
      <p:sp>
        <p:nvSpPr>
          <p:cNvPr id="402" name="Google Shape;402;p45"/>
          <p:cNvSpPr txBox="1"/>
          <p:nvPr/>
        </p:nvSpPr>
        <p:spPr>
          <a:xfrm>
            <a:off x="409275" y="1944450"/>
            <a:ext cx="7897800" cy="29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Industry Leading Ratios: Net Margins</a:t>
            </a:r>
            <a:r>
              <a:rPr lang="en" sz="1200">
                <a:solidFill>
                  <a:srgbClr val="6AA84F"/>
                </a:solidFill>
                <a:latin typeface="Roboto"/>
                <a:ea typeface="Roboto"/>
                <a:cs typeface="Roboto"/>
                <a:sym typeface="Roboto"/>
              </a:rPr>
              <a:t> (4.2%) </a:t>
            </a:r>
            <a:r>
              <a:rPr lang="en" sz="1200">
                <a:latin typeface="Roboto"/>
                <a:ea typeface="Roboto"/>
                <a:cs typeface="Roboto"/>
                <a:sym typeface="Roboto"/>
              </a:rPr>
              <a:t>Operating Margin</a:t>
            </a:r>
            <a:r>
              <a:rPr lang="en" sz="1200">
                <a:solidFill>
                  <a:srgbClr val="6AA84F"/>
                </a:solidFill>
                <a:latin typeface="Roboto"/>
                <a:ea typeface="Roboto"/>
                <a:cs typeface="Roboto"/>
                <a:sym typeface="Roboto"/>
              </a:rPr>
              <a:t> (6.0%) </a:t>
            </a:r>
            <a:r>
              <a:rPr lang="en" sz="1200">
                <a:latin typeface="Roboto"/>
                <a:ea typeface="Roboto"/>
                <a:cs typeface="Roboto"/>
                <a:sym typeface="Roboto"/>
              </a:rPr>
              <a:t>ROA </a:t>
            </a:r>
            <a:r>
              <a:rPr lang="en" sz="1200">
                <a:solidFill>
                  <a:srgbClr val="6AA84F"/>
                </a:solidFill>
                <a:latin typeface="Roboto"/>
                <a:ea typeface="Roboto"/>
                <a:cs typeface="Roboto"/>
                <a:sym typeface="Roboto"/>
              </a:rPr>
              <a:t>(7.8%) </a:t>
            </a:r>
            <a:endParaRPr sz="12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6"/>
          <p:cNvSpPr txBox="1">
            <a:spLocks noGrp="1"/>
          </p:cNvSpPr>
          <p:nvPr>
            <p:ph type="title"/>
          </p:nvPr>
        </p:nvSpPr>
        <p:spPr>
          <a:xfrm>
            <a:off x="311700" y="410000"/>
            <a:ext cx="87981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Corp. - Red Flag Analysis</a:t>
            </a:r>
            <a:endParaRPr/>
          </a:p>
        </p:txBody>
      </p:sp>
      <p:pic>
        <p:nvPicPr>
          <p:cNvPr id="408" name="Google Shape;408;p46"/>
          <p:cNvPicPr preferRelativeResize="0"/>
          <p:nvPr/>
        </p:nvPicPr>
        <p:blipFill>
          <a:blip r:embed="rId3">
            <a:alphaModFix/>
          </a:blip>
          <a:stretch>
            <a:fillRect/>
          </a:stretch>
        </p:blipFill>
        <p:spPr>
          <a:xfrm>
            <a:off x="7699118" y="18925"/>
            <a:ext cx="1444881" cy="998875"/>
          </a:xfrm>
          <a:prstGeom prst="rect">
            <a:avLst/>
          </a:prstGeom>
          <a:noFill/>
          <a:ln>
            <a:noFill/>
          </a:ln>
        </p:spPr>
      </p:pic>
      <p:graphicFrame>
        <p:nvGraphicFramePr>
          <p:cNvPr id="409" name="Google Shape;409;p46"/>
          <p:cNvGraphicFramePr/>
          <p:nvPr/>
        </p:nvGraphicFramePr>
        <p:xfrm>
          <a:off x="421600" y="1017800"/>
          <a:ext cx="7722050" cy="3655310"/>
        </p:xfrm>
        <a:graphic>
          <a:graphicData uri="http://schemas.openxmlformats.org/drawingml/2006/table">
            <a:tbl>
              <a:tblPr>
                <a:noFill/>
                <a:tableStyleId>{537CC4C4-6751-48D9-B093-24C16BCDDF76}</a:tableStyleId>
              </a:tblPr>
              <a:tblGrid>
                <a:gridCol w="3884500">
                  <a:extLst>
                    <a:ext uri="{9D8B030D-6E8A-4147-A177-3AD203B41FA5}">
                      <a16:colId xmlns:a16="http://schemas.microsoft.com/office/drawing/2014/main" val="20000"/>
                    </a:ext>
                  </a:extLst>
                </a:gridCol>
                <a:gridCol w="3837550">
                  <a:extLst>
                    <a:ext uri="{9D8B030D-6E8A-4147-A177-3AD203B41FA5}">
                      <a16:colId xmlns:a16="http://schemas.microsoft.com/office/drawing/2014/main" val="20001"/>
                    </a:ext>
                  </a:extLst>
                </a:gridCol>
              </a:tblGrid>
              <a:tr h="236800">
                <a:tc>
                  <a:txBody>
                    <a:bodyPr/>
                    <a:lstStyle/>
                    <a:p>
                      <a:pPr marL="0" lvl="0" indent="0" algn="l" rtl="0">
                        <a:spcBef>
                          <a:spcPts val="0"/>
                        </a:spcBef>
                        <a:spcAft>
                          <a:spcPts val="0"/>
                        </a:spcAft>
                        <a:buNone/>
                      </a:pPr>
                      <a:r>
                        <a:rPr lang="en" sz="1200" b="1"/>
                        <a:t>  Qualified v Clean Accounting</a:t>
                      </a:r>
                      <a:endParaRPr sz="1200" b="1"/>
                    </a:p>
                  </a:txBody>
                  <a:tcPr marL="9525" marR="9525" marT="95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t>Clean Audit Opinion</a:t>
                      </a:r>
                      <a:endParaRPr sz="1200" b="1"/>
                    </a:p>
                  </a:txBody>
                  <a:tcPr marL="9525" marR="9525" marT="95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36800">
                <a:tc>
                  <a:txBody>
                    <a:bodyPr/>
                    <a:lstStyle/>
                    <a:p>
                      <a:pPr marL="0" lvl="0" indent="0" algn="l" rtl="0">
                        <a:spcBef>
                          <a:spcPts val="0"/>
                        </a:spcBef>
                        <a:spcAft>
                          <a:spcPts val="0"/>
                        </a:spcAft>
                        <a:buNone/>
                      </a:pPr>
                      <a:r>
                        <a:rPr lang="en" sz="1200" b="1"/>
                        <a:t>  Accounting Practices</a:t>
                      </a:r>
                      <a:endParaRPr sz="1200" b="1"/>
                    </a:p>
                  </a:txBody>
                  <a:tcPr marL="9525" marR="9525" marT="95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t>No Changes</a:t>
                      </a:r>
                      <a:endParaRPr sz="1200" b="1"/>
                    </a:p>
                  </a:txBody>
                  <a:tcPr marL="9525" marR="9525" marT="95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36800">
                <a:tc>
                  <a:txBody>
                    <a:bodyPr/>
                    <a:lstStyle/>
                    <a:p>
                      <a:pPr marL="0" lvl="0" indent="0" algn="l" rtl="0">
                        <a:spcBef>
                          <a:spcPts val="0"/>
                        </a:spcBef>
                        <a:spcAft>
                          <a:spcPts val="0"/>
                        </a:spcAft>
                        <a:buNone/>
                      </a:pPr>
                      <a:r>
                        <a:rPr lang="en" sz="1200" b="1"/>
                        <a:t>  Accounting Policy</a:t>
                      </a:r>
                      <a:endParaRPr sz="1200" b="1"/>
                    </a:p>
                  </a:txBody>
                  <a:tcPr marL="9525" marR="9525" marT="95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t>LIFO and Retail Inventory Management (RIM)</a:t>
                      </a:r>
                      <a:endParaRPr sz="1200" b="1"/>
                    </a:p>
                  </a:txBody>
                  <a:tcPr marL="9525" marR="9525" marT="95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36800">
                <a:tc>
                  <a:txBody>
                    <a:bodyPr/>
                    <a:lstStyle/>
                    <a:p>
                      <a:pPr marL="0" lvl="0" indent="0" algn="l" rtl="0">
                        <a:spcBef>
                          <a:spcPts val="0"/>
                        </a:spcBef>
                        <a:spcAft>
                          <a:spcPts val="0"/>
                        </a:spcAft>
                        <a:buNone/>
                      </a:pPr>
                      <a:r>
                        <a:rPr lang="en" sz="1200" b="1"/>
                        <a:t>  End of Accounting Period Events</a:t>
                      </a:r>
                      <a:endParaRPr sz="1200" b="1"/>
                    </a:p>
                  </a:txBody>
                  <a:tcPr marL="9525" marR="9525" marT="95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t>Valuation of Receivables</a:t>
                      </a:r>
                      <a:endParaRPr sz="1200" b="1"/>
                    </a:p>
                  </a:txBody>
                  <a:tcPr marL="9525" marR="9525" marT="95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6800">
                <a:tc>
                  <a:txBody>
                    <a:bodyPr/>
                    <a:lstStyle/>
                    <a:p>
                      <a:pPr marL="0" lvl="0" indent="0" algn="l" rtl="0">
                        <a:spcBef>
                          <a:spcPts val="0"/>
                        </a:spcBef>
                        <a:spcAft>
                          <a:spcPts val="0"/>
                        </a:spcAft>
                        <a:buNone/>
                      </a:pPr>
                      <a:r>
                        <a:rPr lang="en" sz="1200" b="1"/>
                        <a:t>  Non-recurring Income &amp; Restated Financials</a:t>
                      </a:r>
                      <a:endParaRPr sz="1200" b="1"/>
                    </a:p>
                  </a:txBody>
                  <a:tcPr marL="9525" marR="9525" marT="95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t>None that were material</a:t>
                      </a:r>
                      <a:endParaRPr sz="1200" b="1"/>
                    </a:p>
                  </a:txBody>
                  <a:tcPr marL="9525" marR="9525" marT="95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53025">
                <a:tc>
                  <a:txBody>
                    <a:bodyPr/>
                    <a:lstStyle/>
                    <a:p>
                      <a:pPr marL="0" lvl="0" indent="0" algn="l" rtl="0">
                        <a:spcBef>
                          <a:spcPts val="0"/>
                        </a:spcBef>
                        <a:spcAft>
                          <a:spcPts val="0"/>
                        </a:spcAft>
                        <a:buNone/>
                      </a:pPr>
                      <a:r>
                        <a:rPr lang="en" sz="1200" b="1"/>
                        <a:t>  Account Classifications and Reporting          Periods</a:t>
                      </a:r>
                      <a:endParaRPr sz="1200" b="1"/>
                    </a:p>
                  </a:txBody>
                  <a:tcPr marL="9525" marR="9525" marT="95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t>January 31st</a:t>
                      </a:r>
                      <a:endParaRPr sz="1200" b="1"/>
                    </a:p>
                  </a:txBody>
                  <a:tcPr marL="9525" marR="9525" marT="95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36800">
                <a:tc>
                  <a:txBody>
                    <a:bodyPr/>
                    <a:lstStyle/>
                    <a:p>
                      <a:pPr marL="0" lvl="0" indent="0" algn="l" rtl="0">
                        <a:spcBef>
                          <a:spcPts val="0"/>
                        </a:spcBef>
                        <a:spcAft>
                          <a:spcPts val="0"/>
                        </a:spcAft>
                        <a:buNone/>
                      </a:pPr>
                      <a:r>
                        <a:rPr lang="en" sz="1200" b="1"/>
                        <a:t>  Segment Reporting</a:t>
                      </a:r>
                      <a:endParaRPr sz="1200" b="1"/>
                    </a:p>
                  </a:txBody>
                  <a:tcPr marL="9525" marR="9525" marT="95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t>Single Segment Reporting</a:t>
                      </a:r>
                      <a:endParaRPr sz="1200" b="1"/>
                    </a:p>
                  </a:txBody>
                  <a:tcPr marL="9525" marR="9525" marT="95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96600">
                <a:tc>
                  <a:txBody>
                    <a:bodyPr/>
                    <a:lstStyle/>
                    <a:p>
                      <a:pPr marL="0" lvl="0" indent="0" algn="l" rtl="0">
                        <a:spcBef>
                          <a:spcPts val="0"/>
                        </a:spcBef>
                        <a:spcAft>
                          <a:spcPts val="0"/>
                        </a:spcAft>
                        <a:buNone/>
                      </a:pPr>
                      <a:r>
                        <a:rPr lang="en" sz="1200" b="1"/>
                        <a:t>  Corp Acquisition and Investment in Securities</a:t>
                      </a:r>
                      <a:endParaRPr sz="1200" b="1"/>
                    </a:p>
                  </a:txBody>
                  <a:tcPr marL="9525" marR="9525" marT="95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t>Share repurchase program. </a:t>
                      </a:r>
                      <a:endParaRPr sz="1200" b="1"/>
                    </a:p>
                    <a:p>
                      <a:pPr marL="0" lvl="0" indent="0" algn="ctr" rtl="0">
                        <a:lnSpc>
                          <a:spcPct val="115000"/>
                        </a:lnSpc>
                        <a:spcBef>
                          <a:spcPts val="0"/>
                        </a:spcBef>
                        <a:spcAft>
                          <a:spcPts val="0"/>
                        </a:spcAft>
                        <a:buNone/>
                      </a:pPr>
                      <a:r>
                        <a:rPr lang="en" sz="1200" b="1"/>
                        <a:t>Investment in Casper Sleep (Impairment)</a:t>
                      </a:r>
                      <a:endParaRPr sz="1200" b="1"/>
                    </a:p>
                  </a:txBody>
                  <a:tcPr marL="9525" marR="9525" marT="95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820850">
                <a:tc>
                  <a:txBody>
                    <a:bodyPr/>
                    <a:lstStyle/>
                    <a:p>
                      <a:pPr marL="0" lvl="0" indent="0" algn="l" rtl="0">
                        <a:spcBef>
                          <a:spcPts val="0"/>
                        </a:spcBef>
                        <a:spcAft>
                          <a:spcPts val="0"/>
                        </a:spcAft>
                        <a:buNone/>
                      </a:pPr>
                      <a:r>
                        <a:rPr lang="en" sz="1200" b="1"/>
                        <a:t>  Quality of Earnings</a:t>
                      </a:r>
                      <a:endParaRPr sz="1200" b="1"/>
                    </a:p>
                  </a:txBody>
                  <a:tcPr marL="9525" marR="9525" marT="95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t>Repurchase Program</a:t>
                      </a:r>
                      <a:endParaRPr sz="1200" b="1"/>
                    </a:p>
                    <a:p>
                      <a:pPr marL="0" lvl="0" indent="0" algn="ctr" rtl="0">
                        <a:lnSpc>
                          <a:spcPct val="115000"/>
                        </a:lnSpc>
                        <a:spcBef>
                          <a:spcPts val="0"/>
                        </a:spcBef>
                        <a:spcAft>
                          <a:spcPts val="0"/>
                        </a:spcAft>
                        <a:buNone/>
                      </a:pPr>
                      <a:r>
                        <a:rPr lang="en" sz="1200" b="1"/>
                        <a:t>Increasing Deferred Tax Liability</a:t>
                      </a:r>
                      <a:endParaRPr sz="1200" b="1"/>
                    </a:p>
                    <a:p>
                      <a:pPr marL="0" lvl="0" indent="0" algn="ctr" rtl="0">
                        <a:lnSpc>
                          <a:spcPct val="115000"/>
                        </a:lnSpc>
                        <a:spcBef>
                          <a:spcPts val="0"/>
                        </a:spcBef>
                        <a:spcAft>
                          <a:spcPts val="0"/>
                        </a:spcAft>
                        <a:buNone/>
                      </a:pPr>
                      <a:r>
                        <a:rPr lang="en" sz="1200" b="1"/>
                        <a:t>2.4B in Operating Lease Arrangements</a:t>
                      </a:r>
                      <a:endParaRPr sz="1200" b="1"/>
                    </a:p>
                    <a:p>
                      <a:pPr marL="0" lvl="0" indent="0" algn="ctr" rtl="0">
                        <a:lnSpc>
                          <a:spcPct val="115000"/>
                        </a:lnSpc>
                        <a:spcBef>
                          <a:spcPts val="0"/>
                        </a:spcBef>
                        <a:spcAft>
                          <a:spcPts val="0"/>
                        </a:spcAft>
                        <a:buNone/>
                      </a:pPr>
                      <a:r>
                        <a:rPr lang="en" sz="1200" b="1"/>
                        <a:t>2019 Accounts Payable Increase </a:t>
                      </a:r>
                      <a:endParaRPr sz="1200" b="1"/>
                    </a:p>
                  </a:txBody>
                  <a:tcPr marL="9525" marR="9525" marT="95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7"/>
          <p:cNvSpPr txBox="1">
            <a:spLocks noGrp="1"/>
          </p:cNvSpPr>
          <p:nvPr>
            <p:ph type="title"/>
          </p:nvPr>
        </p:nvSpPr>
        <p:spPr>
          <a:xfrm>
            <a:off x="311700" y="410000"/>
            <a:ext cx="87981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Corp. - Risks and Contingencies</a:t>
            </a:r>
            <a:endParaRPr/>
          </a:p>
        </p:txBody>
      </p:sp>
      <p:pic>
        <p:nvPicPr>
          <p:cNvPr id="415" name="Google Shape;415;p47"/>
          <p:cNvPicPr preferRelativeResize="0"/>
          <p:nvPr/>
        </p:nvPicPr>
        <p:blipFill>
          <a:blip r:embed="rId3">
            <a:alphaModFix/>
          </a:blip>
          <a:stretch>
            <a:fillRect/>
          </a:stretch>
        </p:blipFill>
        <p:spPr>
          <a:xfrm>
            <a:off x="7699118" y="18925"/>
            <a:ext cx="1444881" cy="998875"/>
          </a:xfrm>
          <a:prstGeom prst="rect">
            <a:avLst/>
          </a:prstGeom>
          <a:noFill/>
          <a:ln>
            <a:noFill/>
          </a:ln>
        </p:spPr>
      </p:pic>
      <p:graphicFrame>
        <p:nvGraphicFramePr>
          <p:cNvPr id="416" name="Google Shape;416;p47"/>
          <p:cNvGraphicFramePr/>
          <p:nvPr/>
        </p:nvGraphicFramePr>
        <p:xfrm>
          <a:off x="311700" y="1255775"/>
          <a:ext cx="8153400" cy="2804640"/>
        </p:xfrm>
        <a:graphic>
          <a:graphicData uri="http://schemas.openxmlformats.org/drawingml/2006/table">
            <a:tbl>
              <a:tblPr>
                <a:noFill/>
                <a:tableStyleId>{537CC4C4-6751-48D9-B093-24C16BCDDF76}</a:tableStyleId>
              </a:tblPr>
              <a:tblGrid>
                <a:gridCol w="2933700">
                  <a:extLst>
                    <a:ext uri="{9D8B030D-6E8A-4147-A177-3AD203B41FA5}">
                      <a16:colId xmlns:a16="http://schemas.microsoft.com/office/drawing/2014/main" val="20000"/>
                    </a:ext>
                  </a:extLst>
                </a:gridCol>
                <a:gridCol w="5219700">
                  <a:extLst>
                    <a:ext uri="{9D8B030D-6E8A-4147-A177-3AD203B41FA5}">
                      <a16:colId xmlns:a16="http://schemas.microsoft.com/office/drawing/2014/main" val="20001"/>
                    </a:ext>
                  </a:extLst>
                </a:gridCol>
              </a:tblGrid>
              <a:tr h="394000">
                <a:tc>
                  <a:txBody>
                    <a:bodyPr/>
                    <a:lstStyle/>
                    <a:p>
                      <a:pPr marL="0" lvl="0" indent="0" algn="ctr" rtl="0">
                        <a:lnSpc>
                          <a:spcPct val="115000"/>
                        </a:lnSpc>
                        <a:spcBef>
                          <a:spcPts val="0"/>
                        </a:spcBef>
                        <a:spcAft>
                          <a:spcPts val="0"/>
                        </a:spcAft>
                        <a:buNone/>
                      </a:pPr>
                      <a:r>
                        <a:rPr lang="en" sz="1200">
                          <a:solidFill>
                            <a:srgbClr val="FFFFFF"/>
                          </a:solidFill>
                        </a:rPr>
                        <a:t>Risks</a:t>
                      </a:r>
                      <a:endParaRPr sz="1200">
                        <a:solidFill>
                          <a:srgbClr val="FFFFFF"/>
                        </a:solidFill>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0000"/>
                    </a:solidFill>
                  </a:tcPr>
                </a:tc>
                <a:tc>
                  <a:txBody>
                    <a:bodyPr/>
                    <a:lstStyle/>
                    <a:p>
                      <a:pPr marL="0" lvl="0" indent="0" algn="ctr" rtl="0">
                        <a:lnSpc>
                          <a:spcPct val="115000"/>
                        </a:lnSpc>
                        <a:spcBef>
                          <a:spcPts val="0"/>
                        </a:spcBef>
                        <a:spcAft>
                          <a:spcPts val="0"/>
                        </a:spcAft>
                        <a:buNone/>
                      </a:pPr>
                      <a:r>
                        <a:rPr lang="en" sz="1200">
                          <a:solidFill>
                            <a:srgbClr val="FFFFFF"/>
                          </a:solidFill>
                        </a:rPr>
                        <a:t>Contingencies</a:t>
                      </a:r>
                      <a:endParaRPr sz="1200">
                        <a:solidFill>
                          <a:srgbClr val="FFFFFF"/>
                        </a:solidFill>
                      </a:endParaRPr>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00"/>
                  </a:ext>
                </a:extLst>
              </a:tr>
              <a:tr h="340350">
                <a:tc>
                  <a:txBody>
                    <a:bodyPr/>
                    <a:lstStyle/>
                    <a:p>
                      <a:pPr marL="0" lvl="0" indent="0" algn="l" rtl="0">
                        <a:spcBef>
                          <a:spcPts val="0"/>
                        </a:spcBef>
                        <a:spcAft>
                          <a:spcPts val="0"/>
                        </a:spcAft>
                        <a:buNone/>
                      </a:pPr>
                      <a:r>
                        <a:rPr lang="en" sz="1200"/>
                        <a:t>  Brand/Reputation</a:t>
                      </a:r>
                      <a:endParaRPr sz="12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t>  Market differentiation and sales channel adoption; CSR efforts</a:t>
                      </a:r>
                      <a:endParaRPr sz="12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23675">
                <a:tc>
                  <a:txBody>
                    <a:bodyPr/>
                    <a:lstStyle/>
                    <a:p>
                      <a:pPr marL="0" lvl="0" indent="0" algn="l" rtl="0">
                        <a:spcBef>
                          <a:spcPts val="0"/>
                        </a:spcBef>
                        <a:spcAft>
                          <a:spcPts val="0"/>
                        </a:spcAft>
                        <a:buNone/>
                      </a:pPr>
                      <a:r>
                        <a:rPr lang="en" sz="1200"/>
                        <a:t>  CAPEX ROI</a:t>
                      </a:r>
                      <a:endParaRPr sz="12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B6B0"/>
                    </a:solidFill>
                  </a:tcPr>
                </a:tc>
                <a:tc>
                  <a:txBody>
                    <a:bodyPr/>
                    <a:lstStyle/>
                    <a:p>
                      <a:pPr marL="0" lvl="0" indent="0" algn="l" rtl="0">
                        <a:spcBef>
                          <a:spcPts val="0"/>
                        </a:spcBef>
                        <a:spcAft>
                          <a:spcPts val="0"/>
                        </a:spcAft>
                        <a:buNone/>
                      </a:pPr>
                      <a:r>
                        <a:rPr lang="en" sz="1200"/>
                        <a:t>  Consistently re-invest to improve guest in-store experience</a:t>
                      </a:r>
                      <a:endParaRPr sz="12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B6B0"/>
                    </a:solidFill>
                  </a:tcPr>
                </a:tc>
                <a:extLst>
                  <a:ext uri="{0D108BD9-81ED-4DB2-BD59-A6C34878D82A}">
                    <a16:rowId xmlns:a16="http://schemas.microsoft.com/office/drawing/2014/main" val="10002"/>
                  </a:ext>
                </a:extLst>
              </a:tr>
              <a:tr h="323675">
                <a:tc>
                  <a:txBody>
                    <a:bodyPr/>
                    <a:lstStyle/>
                    <a:p>
                      <a:pPr marL="0" lvl="0" indent="0" algn="l" rtl="0">
                        <a:spcBef>
                          <a:spcPts val="0"/>
                        </a:spcBef>
                        <a:spcAft>
                          <a:spcPts val="0"/>
                        </a:spcAft>
                        <a:buNone/>
                      </a:pPr>
                      <a:r>
                        <a:rPr lang="en" sz="1200"/>
                        <a:t>  Supply Chain Risks</a:t>
                      </a:r>
                      <a:endParaRPr sz="12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t>  Develop ongoing vendor partners and create new in-house brands</a:t>
                      </a:r>
                      <a:endParaRPr sz="12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2025">
                <a:tc>
                  <a:txBody>
                    <a:bodyPr/>
                    <a:lstStyle/>
                    <a:p>
                      <a:pPr marL="0" lvl="0" indent="0" algn="l" rtl="0">
                        <a:spcBef>
                          <a:spcPts val="0"/>
                        </a:spcBef>
                        <a:spcAft>
                          <a:spcPts val="0"/>
                        </a:spcAft>
                        <a:buNone/>
                      </a:pPr>
                      <a:r>
                        <a:rPr lang="en" sz="1200"/>
                        <a:t>  Access to Capital</a:t>
                      </a:r>
                      <a:endParaRPr sz="12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B6B0"/>
                    </a:solidFill>
                  </a:tcPr>
                </a:tc>
                <a:tc>
                  <a:txBody>
                    <a:bodyPr/>
                    <a:lstStyle/>
                    <a:p>
                      <a:pPr marL="0" lvl="0" indent="0" algn="l" rtl="0">
                        <a:spcBef>
                          <a:spcPts val="0"/>
                        </a:spcBef>
                        <a:spcAft>
                          <a:spcPts val="0"/>
                        </a:spcAft>
                        <a:buNone/>
                      </a:pPr>
                      <a:r>
                        <a:rPr lang="en" sz="1200"/>
                        <a:t>  Maintain strong credit rating and operating efficiency</a:t>
                      </a:r>
                      <a:endParaRPr sz="12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B6B0"/>
                    </a:solidFill>
                  </a:tcPr>
                </a:tc>
                <a:extLst>
                  <a:ext uri="{0D108BD9-81ED-4DB2-BD59-A6C34878D82A}">
                    <a16:rowId xmlns:a16="http://schemas.microsoft.com/office/drawing/2014/main" val="10004"/>
                  </a:ext>
                </a:extLst>
              </a:tr>
              <a:tr h="200025">
                <a:tc>
                  <a:txBody>
                    <a:bodyPr/>
                    <a:lstStyle/>
                    <a:p>
                      <a:pPr marL="0" lvl="0" indent="0" algn="l" rtl="0">
                        <a:spcBef>
                          <a:spcPts val="0"/>
                        </a:spcBef>
                        <a:spcAft>
                          <a:spcPts val="0"/>
                        </a:spcAft>
                        <a:buNone/>
                      </a:pPr>
                      <a:r>
                        <a:rPr lang="en" sz="1200"/>
                        <a:t>  Product Safety and Sourcing</a:t>
                      </a:r>
                      <a:endParaRPr sz="12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t>  Vertically align supply chain to mitigate reduce third party touch points   (Shipt)</a:t>
                      </a:r>
                      <a:endParaRPr sz="12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00025">
                <a:tc>
                  <a:txBody>
                    <a:bodyPr/>
                    <a:lstStyle/>
                    <a:p>
                      <a:pPr marL="0" lvl="0" indent="0" algn="l" rtl="0">
                        <a:spcBef>
                          <a:spcPts val="0"/>
                        </a:spcBef>
                        <a:spcAft>
                          <a:spcPts val="0"/>
                        </a:spcAft>
                        <a:buNone/>
                      </a:pPr>
                      <a:r>
                        <a:rPr lang="en" sz="1200"/>
                        <a:t>  Consumer Protection</a:t>
                      </a:r>
                      <a:endParaRPr sz="12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B6B0"/>
                    </a:solidFill>
                  </a:tcPr>
                </a:tc>
                <a:tc>
                  <a:txBody>
                    <a:bodyPr/>
                    <a:lstStyle/>
                    <a:p>
                      <a:pPr marL="0" lvl="0" indent="0" algn="l" rtl="0">
                        <a:spcBef>
                          <a:spcPts val="0"/>
                        </a:spcBef>
                        <a:spcAft>
                          <a:spcPts val="0"/>
                        </a:spcAft>
                        <a:buNone/>
                      </a:pPr>
                      <a:r>
                        <a:rPr lang="en" sz="1200"/>
                        <a:t>  Data breach in 2013; Improvement in IT controls and compliance</a:t>
                      </a:r>
                      <a:endParaRPr sz="12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B6B0"/>
                    </a:solidFill>
                  </a:tcPr>
                </a:tc>
                <a:extLst>
                  <a:ext uri="{0D108BD9-81ED-4DB2-BD59-A6C34878D82A}">
                    <a16:rowId xmlns:a16="http://schemas.microsoft.com/office/drawing/2014/main" val="10006"/>
                  </a:ext>
                </a:extLst>
              </a:tr>
              <a:tr h="340375">
                <a:tc>
                  <a:txBody>
                    <a:bodyPr/>
                    <a:lstStyle/>
                    <a:p>
                      <a:pPr marL="0" lvl="0" indent="0" algn="l" rtl="0">
                        <a:spcBef>
                          <a:spcPts val="0"/>
                        </a:spcBef>
                        <a:spcAft>
                          <a:spcPts val="0"/>
                        </a:spcAft>
                        <a:buNone/>
                      </a:pPr>
                      <a:r>
                        <a:rPr lang="en" sz="1200"/>
                        <a:t>  Seasonality</a:t>
                      </a:r>
                      <a:endParaRPr sz="12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t>  Offer year round promotions and loyalty programs</a:t>
                      </a:r>
                      <a:endParaRPr sz="12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title"/>
          </p:nvPr>
        </p:nvSpPr>
        <p:spPr>
          <a:xfrm>
            <a:off x="311700" y="410000"/>
            <a:ext cx="87981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Corp. - SWOT Analysis</a:t>
            </a:r>
            <a:endParaRPr>
              <a:solidFill>
                <a:srgbClr val="FF0000"/>
              </a:solidFill>
            </a:endParaRPr>
          </a:p>
        </p:txBody>
      </p:sp>
      <p:graphicFrame>
        <p:nvGraphicFramePr>
          <p:cNvPr id="422" name="Google Shape;422;p48"/>
          <p:cNvGraphicFramePr/>
          <p:nvPr/>
        </p:nvGraphicFramePr>
        <p:xfrm>
          <a:off x="952500" y="1121975"/>
          <a:ext cx="7239000" cy="2926020"/>
        </p:xfrm>
        <a:graphic>
          <a:graphicData uri="http://schemas.openxmlformats.org/drawingml/2006/table">
            <a:tbl>
              <a:tblPr>
                <a:noFill/>
                <a:tableStyleId>{605C5C07-4B31-4402-8636-CADA03B9F62F}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b="1"/>
                        <a:t>Strengths</a:t>
                      </a:r>
                      <a:endParaRPr b="1"/>
                    </a:p>
                    <a:p>
                      <a:pPr marL="0" lvl="0" indent="0" algn="ctr" rtl="0">
                        <a:spcBef>
                          <a:spcPts val="0"/>
                        </a:spcBef>
                        <a:spcAft>
                          <a:spcPts val="0"/>
                        </a:spcAft>
                        <a:buNone/>
                      </a:pPr>
                      <a:endParaRPr/>
                    </a:p>
                    <a:p>
                      <a:pPr marL="457200" lvl="0" indent="-317500" algn="l" rtl="0">
                        <a:spcBef>
                          <a:spcPts val="0"/>
                        </a:spcBef>
                        <a:spcAft>
                          <a:spcPts val="0"/>
                        </a:spcAft>
                        <a:buSzPts val="1400"/>
                        <a:buAutoNum type="arabicPeriod"/>
                      </a:pPr>
                      <a:r>
                        <a:rPr lang="en"/>
                        <a:t>Multi-Channel Sales</a:t>
                      </a:r>
                      <a:endParaRPr/>
                    </a:p>
                    <a:p>
                      <a:pPr marL="457200" lvl="0" indent="-317500" algn="l" rtl="0">
                        <a:spcBef>
                          <a:spcPts val="0"/>
                        </a:spcBef>
                        <a:spcAft>
                          <a:spcPts val="0"/>
                        </a:spcAft>
                        <a:buSzPts val="1400"/>
                        <a:buAutoNum type="arabicPeriod"/>
                      </a:pPr>
                      <a:r>
                        <a:rPr lang="en"/>
                        <a:t>Inventory Turnover Ratio</a:t>
                      </a:r>
                      <a:endParaRPr/>
                    </a:p>
                    <a:p>
                      <a:pPr marL="457200" lvl="0" indent="-317500" algn="l" rtl="0">
                        <a:spcBef>
                          <a:spcPts val="0"/>
                        </a:spcBef>
                        <a:spcAft>
                          <a:spcPts val="0"/>
                        </a:spcAft>
                        <a:buSzPts val="1400"/>
                        <a:buAutoNum type="arabicPeriod"/>
                      </a:pPr>
                      <a:r>
                        <a:rPr lang="en"/>
                        <a:t>Revenue Growth</a:t>
                      </a:r>
                      <a:endParaRPr/>
                    </a:p>
                    <a:p>
                      <a:pPr marL="457200" lvl="0" indent="-317500" algn="l" rtl="0">
                        <a:spcBef>
                          <a:spcPts val="0"/>
                        </a:spcBef>
                        <a:spcAft>
                          <a:spcPts val="0"/>
                        </a:spcAft>
                        <a:buSzPts val="1400"/>
                        <a:buAutoNum type="arabicPeriod"/>
                      </a:pPr>
                      <a:r>
                        <a:rPr lang="en"/>
                        <a:t>Net Profit Margin</a:t>
                      </a:r>
                      <a:endParaRPr/>
                    </a:p>
                  </a:txBody>
                  <a:tcPr marL="91425" marR="91425" marT="91425" marB="91425">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tc>
                  <a:txBody>
                    <a:bodyPr/>
                    <a:lstStyle/>
                    <a:p>
                      <a:pPr marL="0" lvl="0" indent="0" algn="ctr" rtl="0">
                        <a:spcBef>
                          <a:spcPts val="0"/>
                        </a:spcBef>
                        <a:spcAft>
                          <a:spcPts val="0"/>
                        </a:spcAft>
                        <a:buNone/>
                      </a:pPr>
                      <a:r>
                        <a:rPr lang="en" b="1"/>
                        <a:t>Weakness</a:t>
                      </a:r>
                      <a:endParaRPr/>
                    </a:p>
                    <a:p>
                      <a:pPr marL="0" lvl="0" indent="0" algn="ctr" rtl="0">
                        <a:spcBef>
                          <a:spcPts val="0"/>
                        </a:spcBef>
                        <a:spcAft>
                          <a:spcPts val="0"/>
                        </a:spcAft>
                        <a:buNone/>
                      </a:pPr>
                      <a:endParaRPr/>
                    </a:p>
                    <a:p>
                      <a:pPr marL="457200" lvl="0" indent="-317500" algn="l" rtl="0">
                        <a:spcBef>
                          <a:spcPts val="0"/>
                        </a:spcBef>
                        <a:spcAft>
                          <a:spcPts val="0"/>
                        </a:spcAft>
                        <a:buSzPts val="1400"/>
                        <a:buAutoNum type="arabicPeriod"/>
                      </a:pPr>
                      <a:r>
                        <a:rPr lang="en"/>
                        <a:t>Lack of global growth</a:t>
                      </a:r>
                      <a:endParaRPr/>
                    </a:p>
                    <a:p>
                      <a:pPr marL="457200" lvl="0" indent="-317500" algn="l" rtl="0">
                        <a:spcBef>
                          <a:spcPts val="0"/>
                        </a:spcBef>
                        <a:spcAft>
                          <a:spcPts val="0"/>
                        </a:spcAft>
                        <a:buSzPts val="1400"/>
                        <a:buAutoNum type="arabicPeriod"/>
                      </a:pPr>
                      <a:r>
                        <a:rPr lang="en"/>
                        <a:t>Lawsuits and Security</a:t>
                      </a:r>
                      <a:endParaRPr/>
                    </a:p>
                    <a:p>
                      <a:pPr marL="457200" lvl="0" indent="-317500" algn="l" rtl="0">
                        <a:spcBef>
                          <a:spcPts val="0"/>
                        </a:spcBef>
                        <a:spcAft>
                          <a:spcPts val="0"/>
                        </a:spcAft>
                        <a:buSzPts val="1400"/>
                        <a:buAutoNum type="arabicPeriod"/>
                      </a:pPr>
                      <a:r>
                        <a:rPr lang="en"/>
                        <a:t>Liquidity Position</a:t>
                      </a:r>
                      <a:endParaRPr/>
                    </a:p>
                    <a:p>
                      <a:pPr marL="457200" lvl="0" indent="0" algn="l" rtl="0">
                        <a:spcBef>
                          <a:spcPts val="0"/>
                        </a:spcBef>
                        <a:spcAft>
                          <a:spcPts val="0"/>
                        </a:spcAft>
                        <a:buNone/>
                      </a:pPr>
                      <a:endParaRPr/>
                    </a:p>
                  </a:txBody>
                  <a:tcPr marL="91425" marR="91425" marT="91425" marB="91425">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b="1"/>
                        <a:t>Opportunity</a:t>
                      </a:r>
                      <a:endParaRPr/>
                    </a:p>
                    <a:p>
                      <a:pPr marL="0" lvl="0" indent="0" algn="ctr" rtl="0">
                        <a:spcBef>
                          <a:spcPts val="0"/>
                        </a:spcBef>
                        <a:spcAft>
                          <a:spcPts val="0"/>
                        </a:spcAft>
                        <a:buNone/>
                      </a:pPr>
                      <a:endParaRPr/>
                    </a:p>
                    <a:p>
                      <a:pPr marL="457200" lvl="0" indent="-317500" algn="l" rtl="0">
                        <a:spcBef>
                          <a:spcPts val="0"/>
                        </a:spcBef>
                        <a:spcAft>
                          <a:spcPts val="0"/>
                        </a:spcAft>
                        <a:buSzPts val="1400"/>
                        <a:buAutoNum type="arabicPeriod"/>
                      </a:pPr>
                      <a:r>
                        <a:rPr lang="en"/>
                        <a:t>Global expansion</a:t>
                      </a:r>
                      <a:endParaRPr/>
                    </a:p>
                    <a:p>
                      <a:pPr marL="457200" lvl="0" indent="-317500" algn="l" rtl="0">
                        <a:spcBef>
                          <a:spcPts val="0"/>
                        </a:spcBef>
                        <a:spcAft>
                          <a:spcPts val="0"/>
                        </a:spcAft>
                        <a:buSzPts val="1400"/>
                        <a:buAutoNum type="arabicPeriod"/>
                      </a:pPr>
                      <a:r>
                        <a:rPr lang="en"/>
                        <a:t>Emphasis on Digital Channel Sales</a:t>
                      </a:r>
                      <a:endParaRPr/>
                    </a:p>
                    <a:p>
                      <a:pPr marL="457200" lvl="0" indent="-317500" algn="l" rtl="0">
                        <a:spcBef>
                          <a:spcPts val="0"/>
                        </a:spcBef>
                        <a:spcAft>
                          <a:spcPts val="0"/>
                        </a:spcAft>
                        <a:buSzPts val="1400"/>
                        <a:buAutoNum type="arabicPeriod"/>
                      </a:pPr>
                      <a:r>
                        <a:rPr lang="en"/>
                        <a:t>Launch of Store Brand</a:t>
                      </a:r>
                      <a:endParaRPr/>
                    </a:p>
                    <a:p>
                      <a:pPr marL="457200" lvl="0" indent="0" algn="l" rtl="0">
                        <a:spcBef>
                          <a:spcPts val="0"/>
                        </a:spcBef>
                        <a:spcAft>
                          <a:spcPts val="0"/>
                        </a:spcAft>
                        <a:buNone/>
                      </a:pPr>
                      <a:endParaRPr/>
                    </a:p>
                  </a:txBody>
                  <a:tcPr marL="91425" marR="91425" marT="91425" marB="91425">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tc>
                  <a:txBody>
                    <a:bodyPr/>
                    <a:lstStyle/>
                    <a:p>
                      <a:pPr marL="0" lvl="0" indent="0" algn="ctr" rtl="0">
                        <a:spcBef>
                          <a:spcPts val="0"/>
                        </a:spcBef>
                        <a:spcAft>
                          <a:spcPts val="0"/>
                        </a:spcAft>
                        <a:buNone/>
                      </a:pPr>
                      <a:r>
                        <a:rPr lang="en" b="1"/>
                        <a:t>Threats</a:t>
                      </a:r>
                      <a:endParaRPr/>
                    </a:p>
                    <a:p>
                      <a:pPr marL="0" lvl="0" indent="0" algn="ctr" rtl="0">
                        <a:spcBef>
                          <a:spcPts val="0"/>
                        </a:spcBef>
                        <a:spcAft>
                          <a:spcPts val="0"/>
                        </a:spcAft>
                        <a:buNone/>
                      </a:pPr>
                      <a:endParaRPr/>
                    </a:p>
                    <a:p>
                      <a:pPr marL="457200" lvl="0" indent="-317500" algn="l" rtl="0">
                        <a:spcBef>
                          <a:spcPts val="0"/>
                        </a:spcBef>
                        <a:spcAft>
                          <a:spcPts val="0"/>
                        </a:spcAft>
                        <a:buSzPts val="1400"/>
                        <a:buAutoNum type="arabicPeriod"/>
                      </a:pPr>
                      <a:r>
                        <a:rPr lang="en"/>
                        <a:t>Continuing of Covid-19</a:t>
                      </a:r>
                      <a:endParaRPr/>
                    </a:p>
                    <a:p>
                      <a:pPr marL="457200" lvl="0" indent="-317500" algn="l" rtl="0">
                        <a:spcBef>
                          <a:spcPts val="0"/>
                        </a:spcBef>
                        <a:spcAft>
                          <a:spcPts val="0"/>
                        </a:spcAft>
                        <a:buSzPts val="1400"/>
                        <a:buAutoNum type="arabicPeriod"/>
                      </a:pPr>
                      <a:r>
                        <a:rPr lang="en"/>
                        <a:t>Intense Competition</a:t>
                      </a:r>
                      <a:endParaRPr/>
                    </a:p>
                    <a:p>
                      <a:pPr marL="457200" lvl="0" indent="-317500" algn="l" rtl="0">
                        <a:spcBef>
                          <a:spcPts val="0"/>
                        </a:spcBef>
                        <a:spcAft>
                          <a:spcPts val="0"/>
                        </a:spcAft>
                        <a:buSzPts val="1400"/>
                        <a:buAutoNum type="arabicPeriod"/>
                      </a:pPr>
                      <a:r>
                        <a:rPr lang="en"/>
                        <a:t>Third Parties and Supply Chain Risks</a:t>
                      </a:r>
                      <a:endParaRPr/>
                    </a:p>
                  </a:txBody>
                  <a:tcPr marL="91425" marR="91425" marT="91425" marB="91425">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423" name="Google Shape;423;p48"/>
          <p:cNvPicPr preferRelativeResize="0"/>
          <p:nvPr/>
        </p:nvPicPr>
        <p:blipFill>
          <a:blip r:embed="rId3">
            <a:alphaModFix/>
          </a:blip>
          <a:stretch>
            <a:fillRect/>
          </a:stretch>
        </p:blipFill>
        <p:spPr>
          <a:xfrm>
            <a:off x="7699118" y="18925"/>
            <a:ext cx="1444881" cy="998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9"/>
          <p:cNvSpPr txBox="1">
            <a:spLocks noGrp="1"/>
          </p:cNvSpPr>
          <p:nvPr>
            <p:ph type="title"/>
          </p:nvPr>
        </p:nvSpPr>
        <p:spPr>
          <a:xfrm>
            <a:off x="311700" y="410000"/>
            <a:ext cx="87981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Corp. - Ratio and Trend Analysis</a:t>
            </a:r>
            <a:endParaRPr/>
          </a:p>
        </p:txBody>
      </p:sp>
      <p:pic>
        <p:nvPicPr>
          <p:cNvPr id="429" name="Google Shape;429;p49" title="Chart"/>
          <p:cNvPicPr preferRelativeResize="0"/>
          <p:nvPr/>
        </p:nvPicPr>
        <p:blipFill>
          <a:blip r:embed="rId3">
            <a:alphaModFix/>
          </a:blip>
          <a:stretch>
            <a:fillRect/>
          </a:stretch>
        </p:blipFill>
        <p:spPr>
          <a:xfrm>
            <a:off x="662250" y="2942850"/>
            <a:ext cx="2816375" cy="2153724"/>
          </a:xfrm>
          <a:prstGeom prst="rect">
            <a:avLst/>
          </a:prstGeom>
          <a:noFill/>
          <a:ln>
            <a:noFill/>
          </a:ln>
        </p:spPr>
      </p:pic>
      <p:pic>
        <p:nvPicPr>
          <p:cNvPr id="430" name="Google Shape;430;p49" title="Chart"/>
          <p:cNvPicPr preferRelativeResize="0"/>
          <p:nvPr/>
        </p:nvPicPr>
        <p:blipFill>
          <a:blip r:embed="rId4">
            <a:alphaModFix/>
          </a:blip>
          <a:stretch>
            <a:fillRect/>
          </a:stretch>
        </p:blipFill>
        <p:spPr>
          <a:xfrm>
            <a:off x="4920025" y="3218450"/>
            <a:ext cx="3281548" cy="1772649"/>
          </a:xfrm>
          <a:prstGeom prst="rect">
            <a:avLst/>
          </a:prstGeom>
          <a:noFill/>
          <a:ln>
            <a:noFill/>
          </a:ln>
        </p:spPr>
      </p:pic>
      <p:pic>
        <p:nvPicPr>
          <p:cNvPr id="431" name="Google Shape;431;p49" title="Chart"/>
          <p:cNvPicPr preferRelativeResize="0"/>
          <p:nvPr/>
        </p:nvPicPr>
        <p:blipFill>
          <a:blip r:embed="rId5">
            <a:alphaModFix/>
          </a:blip>
          <a:stretch>
            <a:fillRect/>
          </a:stretch>
        </p:blipFill>
        <p:spPr>
          <a:xfrm>
            <a:off x="4751149" y="1170199"/>
            <a:ext cx="3506662" cy="1895851"/>
          </a:xfrm>
          <a:prstGeom prst="rect">
            <a:avLst/>
          </a:prstGeom>
          <a:noFill/>
          <a:ln>
            <a:noFill/>
          </a:ln>
        </p:spPr>
      </p:pic>
      <p:pic>
        <p:nvPicPr>
          <p:cNvPr id="432" name="Google Shape;432;p49"/>
          <p:cNvPicPr preferRelativeResize="0"/>
          <p:nvPr/>
        </p:nvPicPr>
        <p:blipFill>
          <a:blip r:embed="rId6">
            <a:alphaModFix/>
          </a:blip>
          <a:stretch>
            <a:fillRect/>
          </a:stretch>
        </p:blipFill>
        <p:spPr>
          <a:xfrm>
            <a:off x="7699118" y="18925"/>
            <a:ext cx="1444881" cy="998875"/>
          </a:xfrm>
          <a:prstGeom prst="rect">
            <a:avLst/>
          </a:prstGeom>
          <a:noFill/>
          <a:ln>
            <a:noFill/>
          </a:ln>
        </p:spPr>
      </p:pic>
      <p:pic>
        <p:nvPicPr>
          <p:cNvPr id="433" name="Google Shape;433;p49" title="Chart"/>
          <p:cNvPicPr preferRelativeResize="0"/>
          <p:nvPr/>
        </p:nvPicPr>
        <p:blipFill>
          <a:blip r:embed="rId7">
            <a:alphaModFix/>
          </a:blip>
          <a:stretch>
            <a:fillRect/>
          </a:stretch>
        </p:blipFill>
        <p:spPr>
          <a:xfrm>
            <a:off x="762000" y="1170200"/>
            <a:ext cx="3013892" cy="1620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0"/>
          <p:cNvSpPr txBox="1">
            <a:spLocks noGrp="1"/>
          </p:cNvSpPr>
          <p:nvPr>
            <p:ph type="title"/>
          </p:nvPr>
        </p:nvSpPr>
        <p:spPr>
          <a:xfrm>
            <a:off x="311700" y="410000"/>
            <a:ext cx="87981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Corp. - DCF Analysis</a:t>
            </a:r>
            <a:endParaRPr>
              <a:solidFill>
                <a:srgbClr val="FF0000"/>
              </a:solidFill>
            </a:endParaRPr>
          </a:p>
        </p:txBody>
      </p:sp>
      <p:graphicFrame>
        <p:nvGraphicFramePr>
          <p:cNvPr id="439" name="Google Shape;439;p50"/>
          <p:cNvGraphicFramePr/>
          <p:nvPr/>
        </p:nvGraphicFramePr>
        <p:xfrm>
          <a:off x="150625" y="1185150"/>
          <a:ext cx="3761825" cy="2129610"/>
        </p:xfrm>
        <a:graphic>
          <a:graphicData uri="http://schemas.openxmlformats.org/drawingml/2006/table">
            <a:tbl>
              <a:tblPr>
                <a:noFill/>
                <a:tableStyleId>{605C5C07-4B31-4402-8636-CADA03B9F62F}</a:tableStyleId>
              </a:tblPr>
              <a:tblGrid>
                <a:gridCol w="3761825">
                  <a:extLst>
                    <a:ext uri="{9D8B030D-6E8A-4147-A177-3AD203B41FA5}">
                      <a16:colId xmlns:a16="http://schemas.microsoft.com/office/drawing/2014/main" val="20000"/>
                    </a:ext>
                  </a:extLst>
                </a:gridCol>
              </a:tblGrid>
              <a:tr h="365850">
                <a:tc>
                  <a:txBody>
                    <a:bodyPr/>
                    <a:lstStyle/>
                    <a:p>
                      <a:pPr marL="0" lvl="0" indent="0" algn="ctr" rtl="0">
                        <a:spcBef>
                          <a:spcPts val="0"/>
                        </a:spcBef>
                        <a:spcAft>
                          <a:spcPts val="0"/>
                        </a:spcAft>
                        <a:buNone/>
                      </a:pPr>
                      <a:r>
                        <a:rPr lang="en"/>
                        <a:t>Key Assumptions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733400">
                <a:tc>
                  <a:txBody>
                    <a:bodyPr/>
                    <a:lstStyle/>
                    <a:p>
                      <a:pPr marL="457200" lvl="0" indent="-292100" algn="l" rtl="0">
                        <a:spcBef>
                          <a:spcPts val="0"/>
                        </a:spcBef>
                        <a:spcAft>
                          <a:spcPts val="0"/>
                        </a:spcAft>
                        <a:buSzPts val="1000"/>
                        <a:buAutoNum type="arabicPeriod"/>
                      </a:pPr>
                      <a:r>
                        <a:rPr lang="en" sz="1000"/>
                        <a:t>Used Averaged beta because COVID-19 increased the overall uncertainty of economic conditions in the future</a:t>
                      </a:r>
                      <a:endParaRPr sz="1000"/>
                    </a:p>
                    <a:p>
                      <a:pPr marL="457200" lvl="0" indent="-292100" algn="l" rtl="0">
                        <a:spcBef>
                          <a:spcPts val="0"/>
                        </a:spcBef>
                        <a:spcAft>
                          <a:spcPts val="0"/>
                        </a:spcAft>
                        <a:buSzPts val="1000"/>
                        <a:buAutoNum type="arabicPeriod"/>
                      </a:pPr>
                      <a:r>
                        <a:rPr lang="en" sz="1000"/>
                        <a:t>Revenue model is by different merchandise revenue sources </a:t>
                      </a:r>
                      <a:endParaRPr sz="1000"/>
                    </a:p>
                    <a:p>
                      <a:pPr marL="457200" lvl="0" indent="-292100" algn="l" rtl="0">
                        <a:spcBef>
                          <a:spcPts val="0"/>
                        </a:spcBef>
                        <a:spcAft>
                          <a:spcPts val="0"/>
                        </a:spcAft>
                        <a:buSzPts val="1000"/>
                        <a:buAutoNum type="arabicPeriod"/>
                      </a:pPr>
                      <a:r>
                        <a:rPr lang="en" sz="1000"/>
                        <a:t>Covid-19 will have negative impact on 2020 sales, COGS and SG&amp;A</a:t>
                      </a:r>
                      <a:endParaRPr sz="1000"/>
                    </a:p>
                    <a:p>
                      <a:pPr marL="457200" lvl="0" indent="-292100" algn="l" rtl="0">
                        <a:spcBef>
                          <a:spcPts val="0"/>
                        </a:spcBef>
                        <a:spcAft>
                          <a:spcPts val="0"/>
                        </a:spcAft>
                        <a:buSzPts val="1000"/>
                        <a:buAutoNum type="arabicPeriod"/>
                      </a:pPr>
                      <a:r>
                        <a:rPr lang="en" sz="1000"/>
                        <a:t>Assume higher growth on Household essentials and Food, lower growth on hardline, and no growth on apparel and Decor.</a:t>
                      </a:r>
                      <a:endParaRPr sz="1000"/>
                    </a:p>
                    <a:p>
                      <a:pPr marL="457200" lvl="0" indent="-292100" algn="l" rtl="0">
                        <a:spcBef>
                          <a:spcPts val="0"/>
                        </a:spcBef>
                        <a:spcAft>
                          <a:spcPts val="0"/>
                        </a:spcAft>
                        <a:buSzPts val="1000"/>
                        <a:buAutoNum type="arabicPeriod"/>
                      </a:pPr>
                      <a:r>
                        <a:rPr lang="en" sz="1000"/>
                        <a:t>7.4% Discount rate, 3.0% Terminal Growth </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40" name="Google Shape;440;p50"/>
          <p:cNvSpPr txBox="1"/>
          <p:nvPr/>
        </p:nvSpPr>
        <p:spPr>
          <a:xfrm>
            <a:off x="3912450" y="1185150"/>
            <a:ext cx="4913400" cy="392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Sensitivity Analysis</a:t>
            </a:r>
            <a:endParaRPr>
              <a:latin typeface="Roboto"/>
              <a:ea typeface="Roboto"/>
              <a:cs typeface="Roboto"/>
              <a:sym typeface="Roboto"/>
            </a:endParaRPr>
          </a:p>
        </p:txBody>
      </p:sp>
      <p:pic>
        <p:nvPicPr>
          <p:cNvPr id="441" name="Google Shape;441;p50"/>
          <p:cNvPicPr preferRelativeResize="0"/>
          <p:nvPr/>
        </p:nvPicPr>
        <p:blipFill>
          <a:blip r:embed="rId3">
            <a:alphaModFix/>
          </a:blip>
          <a:stretch>
            <a:fillRect/>
          </a:stretch>
        </p:blipFill>
        <p:spPr>
          <a:xfrm>
            <a:off x="4131010" y="1652825"/>
            <a:ext cx="4858266" cy="1631575"/>
          </a:xfrm>
          <a:prstGeom prst="rect">
            <a:avLst/>
          </a:prstGeom>
          <a:noFill/>
          <a:ln>
            <a:noFill/>
          </a:ln>
        </p:spPr>
      </p:pic>
      <p:sp>
        <p:nvSpPr>
          <p:cNvPr id="442" name="Google Shape;442;p50"/>
          <p:cNvSpPr txBox="1"/>
          <p:nvPr/>
        </p:nvSpPr>
        <p:spPr>
          <a:xfrm rot="-5400000">
            <a:off x="3186075" y="2038575"/>
            <a:ext cx="17322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Roboto"/>
                <a:ea typeface="Roboto"/>
                <a:cs typeface="Roboto"/>
                <a:sym typeface="Roboto"/>
              </a:rPr>
              <a:t>Cost of Equity</a:t>
            </a:r>
            <a:endParaRPr sz="1300">
              <a:latin typeface="Roboto"/>
              <a:ea typeface="Roboto"/>
              <a:cs typeface="Roboto"/>
              <a:sym typeface="Roboto"/>
            </a:endParaRPr>
          </a:p>
        </p:txBody>
      </p:sp>
      <p:pic>
        <p:nvPicPr>
          <p:cNvPr id="443" name="Google Shape;443;p50"/>
          <p:cNvPicPr preferRelativeResize="0"/>
          <p:nvPr/>
        </p:nvPicPr>
        <p:blipFill>
          <a:blip r:embed="rId4">
            <a:alphaModFix/>
          </a:blip>
          <a:stretch>
            <a:fillRect/>
          </a:stretch>
        </p:blipFill>
        <p:spPr>
          <a:xfrm>
            <a:off x="7699118" y="18925"/>
            <a:ext cx="1444881" cy="998875"/>
          </a:xfrm>
          <a:prstGeom prst="rect">
            <a:avLst/>
          </a:prstGeom>
          <a:noFill/>
          <a:ln>
            <a:noFill/>
          </a:ln>
        </p:spPr>
      </p:pic>
      <p:grpSp>
        <p:nvGrpSpPr>
          <p:cNvPr id="444" name="Google Shape;444;p50"/>
          <p:cNvGrpSpPr/>
          <p:nvPr/>
        </p:nvGrpSpPr>
        <p:grpSpPr>
          <a:xfrm>
            <a:off x="6051869" y="3282138"/>
            <a:ext cx="2752326" cy="2816317"/>
            <a:chOff x="5632317" y="1189775"/>
            <a:chExt cx="3305700" cy="3284718"/>
          </a:xfrm>
        </p:grpSpPr>
        <p:sp>
          <p:nvSpPr>
            <p:cNvPr id="445" name="Google Shape;445;p50"/>
            <p:cNvSpPr/>
            <p:nvPr/>
          </p:nvSpPr>
          <p:spPr>
            <a:xfrm>
              <a:off x="5632317" y="1189775"/>
              <a:ext cx="3305700" cy="669000"/>
            </a:xfrm>
            <a:prstGeom prst="chevron">
              <a:avLst>
                <a:gd name="adj" fmla="val 50000"/>
              </a:avLst>
            </a:prstGeom>
            <a:solidFill>
              <a:srgbClr val="D838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Best Case: $ 189</a:t>
              </a:r>
              <a:endParaRPr>
                <a:solidFill>
                  <a:srgbClr val="FFFFFF"/>
                </a:solidFill>
                <a:latin typeface="Roboto"/>
                <a:ea typeface="Roboto"/>
                <a:cs typeface="Roboto"/>
                <a:sym typeface="Roboto"/>
              </a:endParaRPr>
            </a:p>
          </p:txBody>
        </p:sp>
        <p:sp>
          <p:nvSpPr>
            <p:cNvPr id="446" name="Google Shape;446;p50"/>
            <p:cNvSpPr txBox="1"/>
            <p:nvPr/>
          </p:nvSpPr>
          <p:spPr>
            <a:xfrm>
              <a:off x="6167078" y="1858793"/>
              <a:ext cx="2236200" cy="26157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Font typeface="Roboto"/>
                <a:buAutoNum type="arabicPeriod"/>
              </a:pPr>
              <a:r>
                <a:rPr lang="en" sz="1200">
                  <a:latin typeface="Roboto"/>
                  <a:ea typeface="Roboto"/>
                  <a:cs typeface="Roboto"/>
                  <a:sym typeface="Roboto"/>
                </a:rPr>
                <a:t>Growing Demand on groceries</a:t>
              </a:r>
              <a:endParaRPr sz="1200">
                <a:latin typeface="Roboto"/>
                <a:ea typeface="Roboto"/>
                <a:cs typeface="Roboto"/>
                <a:sym typeface="Roboto"/>
              </a:endParaRPr>
            </a:p>
            <a:p>
              <a:pPr marL="457200" lvl="0" indent="-304800" algn="l" rtl="0">
                <a:lnSpc>
                  <a:spcPct val="115000"/>
                </a:lnSpc>
                <a:spcBef>
                  <a:spcPts val="0"/>
                </a:spcBef>
                <a:spcAft>
                  <a:spcPts val="0"/>
                </a:spcAft>
                <a:buSzPts val="1200"/>
                <a:buFont typeface="Roboto"/>
                <a:buAutoNum type="arabicPeriod"/>
              </a:pPr>
              <a:r>
                <a:rPr lang="en" sz="1200">
                  <a:latin typeface="Roboto"/>
                  <a:ea typeface="Roboto"/>
                  <a:cs typeface="Roboto"/>
                  <a:sym typeface="Roboto"/>
                </a:rPr>
                <a:t>Higher margin on store brands</a:t>
              </a:r>
              <a:endParaRPr sz="1200">
                <a:latin typeface="Roboto"/>
                <a:ea typeface="Roboto"/>
                <a:cs typeface="Roboto"/>
                <a:sym typeface="Roboto"/>
              </a:endParaRPr>
            </a:p>
          </p:txBody>
        </p:sp>
      </p:grpSp>
      <p:grpSp>
        <p:nvGrpSpPr>
          <p:cNvPr id="447" name="Google Shape;447;p50"/>
          <p:cNvGrpSpPr/>
          <p:nvPr/>
        </p:nvGrpSpPr>
        <p:grpSpPr>
          <a:xfrm>
            <a:off x="742441" y="3284398"/>
            <a:ext cx="2627189" cy="1741441"/>
            <a:chOff x="0" y="1189989"/>
            <a:chExt cx="3546900" cy="2096354"/>
          </a:xfrm>
        </p:grpSpPr>
        <p:sp>
          <p:nvSpPr>
            <p:cNvPr id="448" name="Google Shape;448;p50"/>
            <p:cNvSpPr/>
            <p:nvPr/>
          </p:nvSpPr>
          <p:spPr>
            <a:xfrm>
              <a:off x="0" y="1189989"/>
              <a:ext cx="3546900" cy="6690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Worst Case: $ 101</a:t>
              </a:r>
              <a:endParaRPr>
                <a:solidFill>
                  <a:srgbClr val="FFFFFF"/>
                </a:solidFill>
                <a:latin typeface="Roboto"/>
                <a:ea typeface="Roboto"/>
                <a:cs typeface="Roboto"/>
                <a:sym typeface="Roboto"/>
              </a:endParaRPr>
            </a:p>
          </p:txBody>
        </p:sp>
        <p:sp>
          <p:nvSpPr>
            <p:cNvPr id="449" name="Google Shape;449;p50"/>
            <p:cNvSpPr txBox="1"/>
            <p:nvPr/>
          </p:nvSpPr>
          <p:spPr>
            <a:xfrm>
              <a:off x="543552" y="1981644"/>
              <a:ext cx="2892900" cy="13047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Font typeface="Roboto"/>
                <a:buAutoNum type="arabicPeriod"/>
              </a:pPr>
              <a:r>
                <a:rPr lang="en" sz="1200">
                  <a:latin typeface="Roboto"/>
                  <a:ea typeface="Roboto"/>
                  <a:cs typeface="Roboto"/>
                  <a:sym typeface="Roboto"/>
                </a:rPr>
                <a:t>Recession</a:t>
              </a:r>
              <a:endParaRPr sz="1200">
                <a:latin typeface="Roboto"/>
                <a:ea typeface="Roboto"/>
                <a:cs typeface="Roboto"/>
                <a:sym typeface="Roboto"/>
              </a:endParaRPr>
            </a:p>
            <a:p>
              <a:pPr marL="457200" lvl="0" indent="-304800" algn="l" rtl="0">
                <a:lnSpc>
                  <a:spcPct val="115000"/>
                </a:lnSpc>
                <a:spcBef>
                  <a:spcPts val="0"/>
                </a:spcBef>
                <a:spcAft>
                  <a:spcPts val="0"/>
                </a:spcAft>
                <a:buSzPts val="1200"/>
                <a:buFont typeface="Roboto"/>
                <a:buAutoNum type="arabicPeriod"/>
              </a:pPr>
              <a:r>
                <a:rPr lang="en" sz="1200">
                  <a:latin typeface="Roboto"/>
                  <a:ea typeface="Roboto"/>
                  <a:cs typeface="Roboto"/>
                  <a:sym typeface="Roboto"/>
                </a:rPr>
                <a:t>Low consumer confidence</a:t>
              </a:r>
              <a:endParaRPr sz="1200">
                <a:latin typeface="Roboto"/>
                <a:ea typeface="Roboto"/>
                <a:cs typeface="Roboto"/>
                <a:sym typeface="Roboto"/>
              </a:endParaRPr>
            </a:p>
            <a:p>
              <a:pPr marL="457200" lvl="0" indent="-304800" algn="l" rtl="0">
                <a:lnSpc>
                  <a:spcPct val="115000"/>
                </a:lnSpc>
                <a:spcBef>
                  <a:spcPts val="0"/>
                </a:spcBef>
                <a:spcAft>
                  <a:spcPts val="0"/>
                </a:spcAft>
                <a:buSzPts val="1200"/>
                <a:buFont typeface="Roboto"/>
                <a:buAutoNum type="arabicPeriod"/>
              </a:pPr>
              <a:r>
                <a:rPr lang="en" sz="1200">
                  <a:latin typeface="Roboto"/>
                  <a:ea typeface="Roboto"/>
                  <a:cs typeface="Roboto"/>
                  <a:sym typeface="Roboto"/>
                </a:rPr>
                <a:t>Online competition</a:t>
              </a:r>
              <a:endParaRPr sz="1200">
                <a:latin typeface="Roboto"/>
                <a:ea typeface="Roboto"/>
                <a:cs typeface="Roboto"/>
                <a:sym typeface="Roboto"/>
              </a:endParaRPr>
            </a:p>
          </p:txBody>
        </p:sp>
      </p:grpSp>
      <p:grpSp>
        <p:nvGrpSpPr>
          <p:cNvPr id="450" name="Google Shape;450;p50"/>
          <p:cNvGrpSpPr/>
          <p:nvPr/>
        </p:nvGrpSpPr>
        <p:grpSpPr>
          <a:xfrm>
            <a:off x="3369633" y="3284400"/>
            <a:ext cx="2682245" cy="1741448"/>
            <a:chOff x="2944204" y="1189775"/>
            <a:chExt cx="3305700" cy="2034165"/>
          </a:xfrm>
        </p:grpSpPr>
        <p:sp>
          <p:nvSpPr>
            <p:cNvPr id="451" name="Google Shape;451;p50"/>
            <p:cNvSpPr/>
            <p:nvPr/>
          </p:nvSpPr>
          <p:spPr>
            <a:xfrm>
              <a:off x="2944204" y="1189775"/>
              <a:ext cx="33057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Base Case: $ 133</a:t>
              </a:r>
              <a:endParaRPr>
                <a:solidFill>
                  <a:srgbClr val="FFFFFF"/>
                </a:solidFill>
                <a:latin typeface="Roboto"/>
                <a:ea typeface="Roboto"/>
                <a:cs typeface="Roboto"/>
                <a:sym typeface="Roboto"/>
              </a:endParaRPr>
            </a:p>
          </p:txBody>
        </p:sp>
        <p:sp>
          <p:nvSpPr>
            <p:cNvPr id="452" name="Google Shape;452;p50"/>
            <p:cNvSpPr txBox="1"/>
            <p:nvPr/>
          </p:nvSpPr>
          <p:spPr>
            <a:xfrm>
              <a:off x="3266847" y="1931540"/>
              <a:ext cx="2640600" cy="12924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Font typeface="Roboto"/>
                <a:buAutoNum type="arabicPeriod"/>
              </a:pPr>
              <a:r>
                <a:rPr lang="en" sz="1200">
                  <a:latin typeface="Roboto"/>
                  <a:ea typeface="Roboto"/>
                  <a:cs typeface="Roboto"/>
                  <a:sym typeface="Roboto"/>
                </a:rPr>
                <a:t>Affected by COVID-19 but recover</a:t>
              </a:r>
              <a:endParaRPr sz="1200">
                <a:latin typeface="Roboto"/>
                <a:ea typeface="Roboto"/>
                <a:cs typeface="Roboto"/>
                <a:sym typeface="Roboto"/>
              </a:endParaRPr>
            </a:p>
            <a:p>
              <a:pPr marL="457200" lvl="0" indent="-304800" algn="l" rtl="0">
                <a:lnSpc>
                  <a:spcPct val="115000"/>
                </a:lnSpc>
                <a:spcBef>
                  <a:spcPts val="0"/>
                </a:spcBef>
                <a:spcAft>
                  <a:spcPts val="0"/>
                </a:spcAft>
                <a:buSzPts val="1200"/>
                <a:buFont typeface="Roboto"/>
                <a:buAutoNum type="arabicPeriod"/>
              </a:pPr>
              <a:r>
                <a:rPr lang="en" sz="1200">
                  <a:latin typeface="Roboto"/>
                  <a:ea typeface="Roboto"/>
                  <a:cs typeface="Roboto"/>
                  <a:sym typeface="Roboto"/>
                </a:rPr>
                <a:t>Consumer Spending shift toward DIY</a:t>
              </a:r>
              <a:endParaRPr sz="1200">
                <a:latin typeface="Roboto"/>
                <a:ea typeface="Roboto"/>
                <a:cs typeface="Roboto"/>
                <a:sym typeface="Robo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1"/>
          <p:cNvSpPr txBox="1">
            <a:spLocks noGrp="1"/>
          </p:cNvSpPr>
          <p:nvPr>
            <p:ph type="title"/>
          </p:nvPr>
        </p:nvSpPr>
        <p:spPr>
          <a:xfrm>
            <a:off x="311700" y="410000"/>
            <a:ext cx="87981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Corp. - Comparisons</a:t>
            </a:r>
            <a:endParaRPr>
              <a:solidFill>
                <a:srgbClr val="FF0000"/>
              </a:solidFill>
            </a:endParaRPr>
          </a:p>
        </p:txBody>
      </p:sp>
      <p:pic>
        <p:nvPicPr>
          <p:cNvPr id="458" name="Google Shape;458;p51"/>
          <p:cNvPicPr preferRelativeResize="0"/>
          <p:nvPr/>
        </p:nvPicPr>
        <p:blipFill>
          <a:blip r:embed="rId3">
            <a:alphaModFix/>
          </a:blip>
          <a:stretch>
            <a:fillRect/>
          </a:stretch>
        </p:blipFill>
        <p:spPr>
          <a:xfrm>
            <a:off x="7699118" y="18925"/>
            <a:ext cx="1444881" cy="998875"/>
          </a:xfrm>
          <a:prstGeom prst="rect">
            <a:avLst/>
          </a:prstGeom>
          <a:noFill/>
          <a:ln>
            <a:noFill/>
          </a:ln>
        </p:spPr>
      </p:pic>
      <p:pic>
        <p:nvPicPr>
          <p:cNvPr id="459" name="Google Shape;459;p51"/>
          <p:cNvPicPr preferRelativeResize="0"/>
          <p:nvPr/>
        </p:nvPicPr>
        <p:blipFill>
          <a:blip r:embed="rId4">
            <a:alphaModFix/>
          </a:blip>
          <a:stretch>
            <a:fillRect/>
          </a:stretch>
        </p:blipFill>
        <p:spPr>
          <a:xfrm>
            <a:off x="214950" y="1170200"/>
            <a:ext cx="8839199" cy="3702575"/>
          </a:xfrm>
          <a:prstGeom prst="rect">
            <a:avLst/>
          </a:prstGeom>
          <a:noFill/>
          <a:ln>
            <a:noFill/>
          </a:ln>
          <a:effectLst>
            <a:outerShdw blurRad="57150" dist="19050" dir="15360000" algn="bl" rotWithShape="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2"/>
          <p:cNvSpPr txBox="1">
            <a:spLocks noGrp="1"/>
          </p:cNvSpPr>
          <p:nvPr>
            <p:ph type="title"/>
          </p:nvPr>
        </p:nvSpPr>
        <p:spPr>
          <a:xfrm>
            <a:off x="311700" y="410000"/>
            <a:ext cx="87981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Recommendation</a:t>
            </a:r>
            <a:endParaRPr dirty="0">
              <a:solidFill>
                <a:srgbClr val="FF0000"/>
              </a:solidFill>
            </a:endParaRPr>
          </a:p>
        </p:txBody>
      </p:sp>
      <p:graphicFrame>
        <p:nvGraphicFramePr>
          <p:cNvPr id="465" name="Google Shape;465;p52"/>
          <p:cNvGraphicFramePr/>
          <p:nvPr/>
        </p:nvGraphicFramePr>
        <p:xfrm>
          <a:off x="445300" y="1065325"/>
          <a:ext cx="3502325" cy="3504900"/>
        </p:xfrm>
        <a:graphic>
          <a:graphicData uri="http://schemas.openxmlformats.org/drawingml/2006/table">
            <a:tbl>
              <a:tblPr>
                <a:noFill/>
                <a:tableStyleId>{605C5C07-4B31-4402-8636-CADA03B9F62F}</a:tableStyleId>
              </a:tblPr>
              <a:tblGrid>
                <a:gridCol w="2658775">
                  <a:extLst>
                    <a:ext uri="{9D8B030D-6E8A-4147-A177-3AD203B41FA5}">
                      <a16:colId xmlns:a16="http://schemas.microsoft.com/office/drawing/2014/main" val="20000"/>
                    </a:ext>
                  </a:extLst>
                </a:gridCol>
                <a:gridCol w="843550">
                  <a:extLst>
                    <a:ext uri="{9D8B030D-6E8A-4147-A177-3AD203B41FA5}">
                      <a16:colId xmlns:a16="http://schemas.microsoft.com/office/drawing/2014/main" val="20001"/>
                    </a:ext>
                  </a:extLst>
                </a:gridCol>
              </a:tblGrid>
              <a:tr h="262475">
                <a:tc gridSpan="2">
                  <a:txBody>
                    <a:bodyPr/>
                    <a:lstStyle/>
                    <a:p>
                      <a:pPr marL="0" lvl="0" indent="0" algn="ctr" rtl="0">
                        <a:spcBef>
                          <a:spcPts val="0"/>
                        </a:spcBef>
                        <a:spcAft>
                          <a:spcPts val="0"/>
                        </a:spcAft>
                        <a:buNone/>
                      </a:pPr>
                      <a:r>
                        <a:rPr lang="en" sz="1100"/>
                        <a:t>Recommendation Summary</a:t>
                      </a:r>
                      <a:endParaRPr sz="1100"/>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262475">
                <a:tc>
                  <a:txBody>
                    <a:bodyPr/>
                    <a:lstStyle/>
                    <a:p>
                      <a:pPr marL="0" lvl="0" indent="0" algn="l" rtl="0">
                        <a:spcBef>
                          <a:spcPts val="0"/>
                        </a:spcBef>
                        <a:spcAft>
                          <a:spcPts val="0"/>
                        </a:spcAft>
                        <a:buNone/>
                      </a:pPr>
                      <a:r>
                        <a:rPr lang="en" sz="1100"/>
                        <a:t>Mean Recommendation (this week):</a:t>
                      </a:r>
                      <a:endParaRPr sz="1100"/>
                    </a:p>
                  </a:txBody>
                  <a:tcPr marL="91425" marR="91425" marT="91425" marB="91425"/>
                </a:tc>
                <a:tc>
                  <a:txBody>
                    <a:bodyPr/>
                    <a:lstStyle/>
                    <a:p>
                      <a:pPr marL="0" lvl="0" indent="0" algn="l" rtl="0">
                        <a:spcBef>
                          <a:spcPts val="0"/>
                        </a:spcBef>
                        <a:spcAft>
                          <a:spcPts val="0"/>
                        </a:spcAft>
                        <a:buNone/>
                      </a:pPr>
                      <a:r>
                        <a:rPr lang="en" sz="1100"/>
                        <a:t>2.2</a:t>
                      </a:r>
                      <a:endParaRPr sz="1100"/>
                    </a:p>
                  </a:txBody>
                  <a:tcPr marL="91425" marR="91425" marT="91425" marB="91425"/>
                </a:tc>
                <a:extLst>
                  <a:ext uri="{0D108BD9-81ED-4DB2-BD59-A6C34878D82A}">
                    <a16:rowId xmlns:a16="http://schemas.microsoft.com/office/drawing/2014/main" val="10001"/>
                  </a:ext>
                </a:extLst>
              </a:tr>
              <a:tr h="262475">
                <a:tc>
                  <a:txBody>
                    <a:bodyPr/>
                    <a:lstStyle/>
                    <a:p>
                      <a:pPr marL="0" lvl="0" indent="0" algn="l" rtl="0">
                        <a:spcBef>
                          <a:spcPts val="0"/>
                        </a:spcBef>
                        <a:spcAft>
                          <a:spcPts val="0"/>
                        </a:spcAft>
                        <a:buNone/>
                      </a:pPr>
                      <a:r>
                        <a:rPr lang="en" sz="1100"/>
                        <a:t>Mean Recommendation (last week):</a:t>
                      </a:r>
                      <a:endParaRPr sz="1100"/>
                    </a:p>
                  </a:txBody>
                  <a:tcPr marL="91425" marR="91425" marT="91425" marB="91425"/>
                </a:tc>
                <a:tc>
                  <a:txBody>
                    <a:bodyPr/>
                    <a:lstStyle/>
                    <a:p>
                      <a:pPr marL="0" lvl="0" indent="0" algn="l" rtl="0">
                        <a:spcBef>
                          <a:spcPts val="0"/>
                        </a:spcBef>
                        <a:spcAft>
                          <a:spcPts val="0"/>
                        </a:spcAft>
                        <a:buNone/>
                      </a:pPr>
                      <a:r>
                        <a:rPr lang="en" sz="1100"/>
                        <a:t>2.2</a:t>
                      </a:r>
                      <a:endParaRPr sz="1100"/>
                    </a:p>
                  </a:txBody>
                  <a:tcPr marL="91425" marR="91425" marT="91425" marB="91425"/>
                </a:tc>
                <a:extLst>
                  <a:ext uri="{0D108BD9-81ED-4DB2-BD59-A6C34878D82A}">
                    <a16:rowId xmlns:a16="http://schemas.microsoft.com/office/drawing/2014/main" val="10002"/>
                  </a:ext>
                </a:extLst>
              </a:tr>
              <a:tr h="262475">
                <a:tc>
                  <a:txBody>
                    <a:bodyPr/>
                    <a:lstStyle/>
                    <a:p>
                      <a:pPr marL="0" lvl="0" indent="0" algn="l" rtl="0">
                        <a:spcBef>
                          <a:spcPts val="0"/>
                        </a:spcBef>
                        <a:spcAft>
                          <a:spcPts val="0"/>
                        </a:spcAft>
                        <a:buNone/>
                      </a:pPr>
                      <a:r>
                        <a:rPr lang="en" sz="1100"/>
                        <a:t>Change:</a:t>
                      </a:r>
                      <a:endParaRPr sz="1100"/>
                    </a:p>
                  </a:txBody>
                  <a:tcPr marL="91425" marR="91425" marT="91425" marB="91425"/>
                </a:tc>
                <a:tc>
                  <a:txBody>
                    <a:bodyPr/>
                    <a:lstStyle/>
                    <a:p>
                      <a:pPr marL="0" lvl="0" indent="0" algn="l" rtl="0">
                        <a:spcBef>
                          <a:spcPts val="0"/>
                        </a:spcBef>
                        <a:spcAft>
                          <a:spcPts val="0"/>
                        </a:spcAft>
                        <a:buNone/>
                      </a:pPr>
                      <a:r>
                        <a:rPr lang="en" sz="1100"/>
                        <a:t>0</a:t>
                      </a:r>
                      <a:endParaRPr sz="1100"/>
                    </a:p>
                  </a:txBody>
                  <a:tcPr marL="91425" marR="91425" marT="91425" marB="91425"/>
                </a:tc>
                <a:extLst>
                  <a:ext uri="{0D108BD9-81ED-4DB2-BD59-A6C34878D82A}">
                    <a16:rowId xmlns:a16="http://schemas.microsoft.com/office/drawing/2014/main" val="10003"/>
                  </a:ext>
                </a:extLst>
              </a:tr>
              <a:tr h="262475">
                <a:tc gridSpan="2">
                  <a:txBody>
                    <a:bodyPr/>
                    <a:lstStyle/>
                    <a:p>
                      <a:pPr marL="0" lvl="0" indent="0" algn="ctr" rtl="0">
                        <a:spcBef>
                          <a:spcPts val="0"/>
                        </a:spcBef>
                        <a:spcAft>
                          <a:spcPts val="0"/>
                        </a:spcAft>
                        <a:buNone/>
                      </a:pPr>
                      <a:r>
                        <a:rPr lang="en" sz="1100"/>
                        <a:t>Price Target Summary</a:t>
                      </a:r>
                      <a:endParaRPr sz="1100"/>
                    </a:p>
                  </a:txBody>
                  <a:tcPr marL="91425" marR="91425" marT="91425" marB="91425"/>
                </a:tc>
                <a:tc hMerge="1">
                  <a:txBody>
                    <a:bodyPr/>
                    <a:lstStyle/>
                    <a:p>
                      <a:endParaRPr lang="en-US"/>
                    </a:p>
                  </a:txBody>
                  <a:tcPr/>
                </a:tc>
                <a:extLst>
                  <a:ext uri="{0D108BD9-81ED-4DB2-BD59-A6C34878D82A}">
                    <a16:rowId xmlns:a16="http://schemas.microsoft.com/office/drawing/2014/main" val="10004"/>
                  </a:ext>
                </a:extLst>
              </a:tr>
              <a:tr h="262475">
                <a:tc>
                  <a:txBody>
                    <a:bodyPr/>
                    <a:lstStyle/>
                    <a:p>
                      <a:pPr marL="0" lvl="0" indent="0" algn="l" rtl="0">
                        <a:spcBef>
                          <a:spcPts val="0"/>
                        </a:spcBef>
                        <a:spcAft>
                          <a:spcPts val="0"/>
                        </a:spcAft>
                        <a:buNone/>
                      </a:pPr>
                      <a:r>
                        <a:rPr lang="en" sz="1100"/>
                        <a:t>Mean Target</a:t>
                      </a:r>
                      <a:endParaRPr sz="1100"/>
                    </a:p>
                  </a:txBody>
                  <a:tcPr marL="91425" marR="91425" marT="91425" marB="91425"/>
                </a:tc>
                <a:tc>
                  <a:txBody>
                    <a:bodyPr/>
                    <a:lstStyle/>
                    <a:p>
                      <a:pPr marL="0" lvl="0" indent="0" algn="l" rtl="0">
                        <a:spcBef>
                          <a:spcPts val="0"/>
                        </a:spcBef>
                        <a:spcAft>
                          <a:spcPts val="0"/>
                        </a:spcAft>
                        <a:buNone/>
                      </a:pPr>
                      <a:r>
                        <a:rPr lang="en" sz="1100"/>
                        <a:t>$121.72</a:t>
                      </a:r>
                      <a:endParaRPr sz="1100"/>
                    </a:p>
                  </a:txBody>
                  <a:tcPr marL="91425" marR="91425" marT="91425" marB="91425"/>
                </a:tc>
                <a:extLst>
                  <a:ext uri="{0D108BD9-81ED-4DB2-BD59-A6C34878D82A}">
                    <a16:rowId xmlns:a16="http://schemas.microsoft.com/office/drawing/2014/main" val="10005"/>
                  </a:ext>
                </a:extLst>
              </a:tr>
              <a:tr h="262475">
                <a:tc>
                  <a:txBody>
                    <a:bodyPr/>
                    <a:lstStyle/>
                    <a:p>
                      <a:pPr marL="0" lvl="0" indent="0" algn="l" rtl="0">
                        <a:spcBef>
                          <a:spcPts val="0"/>
                        </a:spcBef>
                        <a:spcAft>
                          <a:spcPts val="0"/>
                        </a:spcAft>
                        <a:buNone/>
                      </a:pPr>
                      <a:r>
                        <a:rPr lang="en" sz="1100"/>
                        <a:t>Median Target</a:t>
                      </a:r>
                      <a:endParaRPr sz="1100"/>
                    </a:p>
                  </a:txBody>
                  <a:tcPr marL="91425" marR="91425" marT="91425" marB="91425"/>
                </a:tc>
                <a:tc>
                  <a:txBody>
                    <a:bodyPr/>
                    <a:lstStyle/>
                    <a:p>
                      <a:pPr marL="0" lvl="0" indent="0" algn="l" rtl="0">
                        <a:spcBef>
                          <a:spcPts val="0"/>
                        </a:spcBef>
                        <a:spcAft>
                          <a:spcPts val="0"/>
                        </a:spcAft>
                        <a:buNone/>
                      </a:pPr>
                      <a:r>
                        <a:rPr lang="en" sz="1100"/>
                        <a:t>$121.00</a:t>
                      </a:r>
                      <a:endParaRPr sz="1100"/>
                    </a:p>
                  </a:txBody>
                  <a:tcPr marL="91425" marR="91425" marT="91425" marB="91425"/>
                </a:tc>
                <a:extLst>
                  <a:ext uri="{0D108BD9-81ED-4DB2-BD59-A6C34878D82A}">
                    <a16:rowId xmlns:a16="http://schemas.microsoft.com/office/drawing/2014/main" val="10006"/>
                  </a:ext>
                </a:extLst>
              </a:tr>
              <a:tr h="262475">
                <a:tc>
                  <a:txBody>
                    <a:bodyPr/>
                    <a:lstStyle/>
                    <a:p>
                      <a:pPr marL="0" lvl="0" indent="0" algn="l" rtl="0">
                        <a:spcBef>
                          <a:spcPts val="0"/>
                        </a:spcBef>
                        <a:spcAft>
                          <a:spcPts val="0"/>
                        </a:spcAft>
                        <a:buNone/>
                      </a:pPr>
                      <a:r>
                        <a:rPr lang="en" sz="1100"/>
                        <a:t>High Target</a:t>
                      </a:r>
                      <a:endParaRPr sz="1100"/>
                    </a:p>
                  </a:txBody>
                  <a:tcPr marL="91425" marR="91425" marT="91425" marB="91425"/>
                </a:tc>
                <a:tc>
                  <a:txBody>
                    <a:bodyPr/>
                    <a:lstStyle/>
                    <a:p>
                      <a:pPr marL="0" lvl="0" indent="0" algn="l" rtl="0">
                        <a:spcBef>
                          <a:spcPts val="0"/>
                        </a:spcBef>
                        <a:spcAft>
                          <a:spcPts val="0"/>
                        </a:spcAft>
                        <a:buNone/>
                      </a:pPr>
                      <a:r>
                        <a:rPr lang="en" sz="1100"/>
                        <a:t>$150.00</a:t>
                      </a:r>
                      <a:endParaRPr sz="1100"/>
                    </a:p>
                  </a:txBody>
                  <a:tcPr marL="91425" marR="91425" marT="91425" marB="91425"/>
                </a:tc>
                <a:extLst>
                  <a:ext uri="{0D108BD9-81ED-4DB2-BD59-A6C34878D82A}">
                    <a16:rowId xmlns:a16="http://schemas.microsoft.com/office/drawing/2014/main" val="10007"/>
                  </a:ext>
                </a:extLst>
              </a:tr>
              <a:tr h="262475">
                <a:tc>
                  <a:txBody>
                    <a:bodyPr/>
                    <a:lstStyle/>
                    <a:p>
                      <a:pPr marL="0" lvl="0" indent="0" algn="l" rtl="0">
                        <a:spcBef>
                          <a:spcPts val="0"/>
                        </a:spcBef>
                        <a:spcAft>
                          <a:spcPts val="0"/>
                        </a:spcAft>
                        <a:buNone/>
                      </a:pPr>
                      <a:r>
                        <a:rPr lang="en" sz="1100"/>
                        <a:t>Low Target</a:t>
                      </a:r>
                      <a:endParaRPr sz="1100"/>
                    </a:p>
                  </a:txBody>
                  <a:tcPr marL="91425" marR="91425" marT="91425" marB="91425"/>
                </a:tc>
                <a:tc>
                  <a:txBody>
                    <a:bodyPr/>
                    <a:lstStyle/>
                    <a:p>
                      <a:pPr marL="0" lvl="0" indent="0" algn="l" rtl="0">
                        <a:spcBef>
                          <a:spcPts val="0"/>
                        </a:spcBef>
                        <a:spcAft>
                          <a:spcPts val="0"/>
                        </a:spcAft>
                        <a:buNone/>
                      </a:pPr>
                      <a:r>
                        <a:rPr lang="en" sz="1100"/>
                        <a:t>$83.00</a:t>
                      </a:r>
                      <a:endParaRPr sz="1100"/>
                    </a:p>
                  </a:txBody>
                  <a:tcPr marL="91425" marR="91425" marT="91425" marB="91425"/>
                </a:tc>
                <a:extLst>
                  <a:ext uri="{0D108BD9-81ED-4DB2-BD59-A6C34878D82A}">
                    <a16:rowId xmlns:a16="http://schemas.microsoft.com/office/drawing/2014/main" val="10008"/>
                  </a:ext>
                </a:extLst>
              </a:tr>
              <a:tr h="262475">
                <a:tc>
                  <a:txBody>
                    <a:bodyPr/>
                    <a:lstStyle/>
                    <a:p>
                      <a:pPr marL="0" lvl="0" indent="0" algn="l" rtl="0">
                        <a:spcBef>
                          <a:spcPts val="0"/>
                        </a:spcBef>
                        <a:spcAft>
                          <a:spcPts val="0"/>
                        </a:spcAft>
                        <a:buNone/>
                      </a:pPr>
                      <a:r>
                        <a:rPr lang="en" sz="1100"/>
                        <a:t>No. of Analysts</a:t>
                      </a:r>
                      <a:endParaRPr sz="1100"/>
                    </a:p>
                  </a:txBody>
                  <a:tcPr marL="91425" marR="91425" marT="91425" marB="91425"/>
                </a:tc>
                <a:tc>
                  <a:txBody>
                    <a:bodyPr/>
                    <a:lstStyle/>
                    <a:p>
                      <a:pPr marL="0" lvl="0" indent="0" algn="l" rtl="0">
                        <a:spcBef>
                          <a:spcPts val="0"/>
                        </a:spcBef>
                        <a:spcAft>
                          <a:spcPts val="0"/>
                        </a:spcAft>
                        <a:buNone/>
                      </a:pPr>
                      <a:r>
                        <a:rPr lang="en" sz="1100"/>
                        <a:t>28</a:t>
                      </a:r>
                      <a:endParaRPr sz="1100"/>
                    </a:p>
                  </a:txBody>
                  <a:tcPr marL="91425" marR="91425" marT="91425" marB="91425"/>
                </a:tc>
                <a:extLst>
                  <a:ext uri="{0D108BD9-81ED-4DB2-BD59-A6C34878D82A}">
                    <a16:rowId xmlns:a16="http://schemas.microsoft.com/office/drawing/2014/main" val="10009"/>
                  </a:ext>
                </a:extLst>
              </a:tr>
            </a:tbl>
          </a:graphicData>
        </a:graphic>
      </p:graphicFrame>
      <p:graphicFrame>
        <p:nvGraphicFramePr>
          <p:cNvPr id="466" name="Google Shape;466;p52"/>
          <p:cNvGraphicFramePr/>
          <p:nvPr/>
        </p:nvGraphicFramePr>
        <p:xfrm>
          <a:off x="4342550" y="1065325"/>
          <a:ext cx="4020200" cy="2712660"/>
        </p:xfrm>
        <a:graphic>
          <a:graphicData uri="http://schemas.openxmlformats.org/drawingml/2006/table">
            <a:tbl>
              <a:tblPr>
                <a:noFill/>
                <a:tableStyleId>{605C5C07-4B31-4402-8636-CADA03B9F62F}</a:tableStyleId>
              </a:tblPr>
              <a:tblGrid>
                <a:gridCol w="4020200">
                  <a:extLst>
                    <a:ext uri="{9D8B030D-6E8A-4147-A177-3AD203B41FA5}">
                      <a16:colId xmlns:a16="http://schemas.microsoft.com/office/drawing/2014/main" val="20000"/>
                    </a:ext>
                  </a:extLst>
                </a:gridCol>
              </a:tblGrid>
              <a:tr h="354300">
                <a:tc>
                  <a:txBody>
                    <a:bodyPr/>
                    <a:lstStyle/>
                    <a:p>
                      <a:pPr marL="0" lvl="0" indent="0" algn="ctr" rtl="0">
                        <a:spcBef>
                          <a:spcPts val="0"/>
                        </a:spcBef>
                        <a:spcAft>
                          <a:spcPts val="0"/>
                        </a:spcAft>
                        <a:buNone/>
                      </a:pPr>
                      <a:r>
                        <a:rPr lang="en"/>
                        <a:t>BUY</a:t>
                      </a:r>
                      <a:endParaRPr/>
                    </a:p>
                  </a:txBody>
                  <a:tcPr marL="91425" marR="91425" marT="91425" marB="91425"/>
                </a:tc>
                <a:extLst>
                  <a:ext uri="{0D108BD9-81ED-4DB2-BD59-A6C34878D82A}">
                    <a16:rowId xmlns:a16="http://schemas.microsoft.com/office/drawing/2014/main" val="10000"/>
                  </a:ext>
                </a:extLst>
              </a:tr>
              <a:tr h="1108575">
                <a:tc>
                  <a:txBody>
                    <a:bodyPr/>
                    <a:lstStyle/>
                    <a:p>
                      <a:pPr marL="0" lvl="0" indent="0" algn="l" rtl="0">
                        <a:spcBef>
                          <a:spcPts val="0"/>
                        </a:spcBef>
                        <a:spcAft>
                          <a:spcPts val="0"/>
                        </a:spcAft>
                        <a:buNone/>
                      </a:pPr>
                      <a:r>
                        <a:rPr lang="en"/>
                        <a:t>Covid-19 has done tremendous damage globally to the retail industry, however, consumer stables segment is relatively strong during economic downtowns. Target positioned itself well in the pandemic and had potential to harvest larger sales thanks to people’s shopping habit shifted after the country lock-down. Its solid financial and efficiency stance together with its well executed strategy will help Target stay competitive in the unprecedented time. </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467" name="Google Shape;467;p52"/>
          <p:cNvPicPr preferRelativeResize="0"/>
          <p:nvPr/>
        </p:nvPicPr>
        <p:blipFill>
          <a:blip r:embed="rId3">
            <a:alphaModFix/>
          </a:blip>
          <a:stretch>
            <a:fillRect/>
          </a:stretch>
        </p:blipFill>
        <p:spPr>
          <a:xfrm>
            <a:off x="7699118" y="18925"/>
            <a:ext cx="1444881" cy="998875"/>
          </a:xfrm>
          <a:prstGeom prst="rect">
            <a:avLst/>
          </a:prstGeom>
          <a:noFill/>
          <a:ln>
            <a:noFill/>
          </a:ln>
        </p:spPr>
      </p:pic>
      <p:pic>
        <p:nvPicPr>
          <p:cNvPr id="468" name="Google Shape;468;p52"/>
          <p:cNvPicPr preferRelativeResize="0"/>
          <p:nvPr/>
        </p:nvPicPr>
        <p:blipFill>
          <a:blip r:embed="rId4">
            <a:alphaModFix/>
          </a:blip>
          <a:stretch>
            <a:fillRect/>
          </a:stretch>
        </p:blipFill>
        <p:spPr>
          <a:xfrm>
            <a:off x="4806154" y="3824500"/>
            <a:ext cx="3005221" cy="1199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3"/>
          <p:cNvSpPr txBox="1">
            <a:spLocks noGrp="1"/>
          </p:cNvSpPr>
          <p:nvPr>
            <p:ph type="title"/>
          </p:nvPr>
        </p:nvSpPr>
        <p:spPr>
          <a:xfrm>
            <a:off x="3348225" y="2162350"/>
            <a:ext cx="20778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a:t>
            </a:r>
            <a:endParaRPr/>
          </a:p>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111" name="Google Shape;111;p1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dirty="0"/>
              <a:t>Recommendations</a:t>
            </a:r>
            <a:endParaRPr dirty="0"/>
          </a:p>
          <a:p>
            <a:pPr marL="457200" lvl="0" indent="-342900" algn="l" rtl="0">
              <a:spcBef>
                <a:spcPts val="0"/>
              </a:spcBef>
              <a:spcAft>
                <a:spcPts val="0"/>
              </a:spcAft>
              <a:buSzPts val="1800"/>
              <a:buAutoNum type="arabicPeriod"/>
            </a:pPr>
            <a:r>
              <a:rPr lang="en" dirty="0"/>
              <a:t>The Economic Environment</a:t>
            </a:r>
            <a:endParaRPr dirty="0"/>
          </a:p>
          <a:p>
            <a:pPr marL="457200" lvl="0" indent="-342900" algn="l" rtl="0">
              <a:spcBef>
                <a:spcPts val="0"/>
              </a:spcBef>
              <a:spcAft>
                <a:spcPts val="0"/>
              </a:spcAft>
              <a:buSzPts val="1800"/>
              <a:buAutoNum type="arabicPeriod"/>
            </a:pPr>
            <a:r>
              <a:rPr lang="en" dirty="0"/>
              <a:t>The Industry Environment</a:t>
            </a:r>
            <a:endParaRPr dirty="0"/>
          </a:p>
          <a:p>
            <a:pPr marL="457200" lvl="0" indent="-342900" algn="l" rtl="0">
              <a:spcBef>
                <a:spcPts val="0"/>
              </a:spcBef>
              <a:spcAft>
                <a:spcPts val="0"/>
              </a:spcAft>
              <a:buSzPts val="1800"/>
              <a:buAutoNum type="arabicPeriod"/>
            </a:pPr>
            <a:r>
              <a:rPr lang="en" dirty="0"/>
              <a:t>Company Analysis</a:t>
            </a:r>
            <a:endParaRPr dirty="0"/>
          </a:p>
          <a:p>
            <a:pPr marL="457200" lvl="0" indent="-342900" algn="l" rtl="0">
              <a:spcBef>
                <a:spcPts val="0"/>
              </a:spcBef>
              <a:spcAft>
                <a:spcPts val="0"/>
              </a:spcAft>
              <a:buSzPts val="1800"/>
              <a:buAutoNum type="arabicPeriod"/>
            </a:pPr>
            <a:r>
              <a:rPr lang="en" dirty="0"/>
              <a:t>Final Recommendations</a:t>
            </a:r>
            <a:endParaRPr dirty="0"/>
          </a:p>
          <a:p>
            <a:pPr marL="457200" lvl="0" indent="-342900" algn="l" rtl="0">
              <a:spcBef>
                <a:spcPts val="0"/>
              </a:spcBef>
              <a:spcAft>
                <a:spcPts val="0"/>
              </a:spcAft>
              <a:buSzPts val="1800"/>
              <a:buAutoNum type="arabicPeriod"/>
            </a:pPr>
            <a:r>
              <a:rPr lang="en" dirty="0"/>
              <a:t>Q&amp;A</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Notes</a:t>
            </a:r>
            <a:endParaRPr dirty="0"/>
          </a:p>
        </p:txBody>
      </p:sp>
      <p:pic>
        <p:nvPicPr>
          <p:cNvPr id="487" name="Google Shape;487;p55"/>
          <p:cNvPicPr preferRelativeResize="0"/>
          <p:nvPr/>
        </p:nvPicPr>
        <p:blipFill>
          <a:blip r:embed="rId3">
            <a:alphaModFix/>
          </a:blip>
          <a:stretch>
            <a:fillRect/>
          </a:stretch>
        </p:blipFill>
        <p:spPr>
          <a:xfrm>
            <a:off x="152400" y="1170200"/>
            <a:ext cx="8839197" cy="23885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20" name="Google Shape;120;p16"/>
          <p:cNvPicPr preferRelativeResize="0"/>
          <p:nvPr/>
        </p:nvPicPr>
        <p:blipFill>
          <a:blip r:embed="rId3">
            <a:alphaModFix/>
          </a:blip>
          <a:stretch>
            <a:fillRect/>
          </a:stretch>
        </p:blipFill>
        <p:spPr>
          <a:xfrm>
            <a:off x="5544297" y="1325582"/>
            <a:ext cx="1219650" cy="674450"/>
          </a:xfrm>
          <a:prstGeom prst="rect">
            <a:avLst/>
          </a:prstGeom>
          <a:noFill/>
          <a:ln>
            <a:noFill/>
          </a:ln>
        </p:spPr>
      </p:pic>
      <p:sp>
        <p:nvSpPr>
          <p:cNvPr id="116" name="Google Shape;116;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Recommendations</a:t>
            </a:r>
            <a:endParaRPr/>
          </a:p>
        </p:txBody>
      </p:sp>
      <p:graphicFrame>
        <p:nvGraphicFramePr>
          <p:cNvPr id="117" name="Google Shape;117;p16"/>
          <p:cNvGraphicFramePr/>
          <p:nvPr>
            <p:extLst>
              <p:ext uri="{D42A27DB-BD31-4B8C-83A1-F6EECF244321}">
                <p14:modId xmlns:p14="http://schemas.microsoft.com/office/powerpoint/2010/main" val="580607789"/>
              </p:ext>
            </p:extLst>
          </p:nvPr>
        </p:nvGraphicFramePr>
        <p:xfrm>
          <a:off x="952499" y="1428748"/>
          <a:ext cx="7102172" cy="2801346"/>
        </p:xfrm>
        <a:graphic>
          <a:graphicData uri="http://schemas.openxmlformats.org/drawingml/2006/table">
            <a:tbl>
              <a:tblPr>
                <a:noFill/>
                <a:tableStyleId>{605C5C07-4B31-4402-8636-CADA03B9F62F}</a:tableStyleId>
              </a:tblPr>
              <a:tblGrid>
                <a:gridCol w="3551086">
                  <a:extLst>
                    <a:ext uri="{9D8B030D-6E8A-4147-A177-3AD203B41FA5}">
                      <a16:colId xmlns:a16="http://schemas.microsoft.com/office/drawing/2014/main" val="20000"/>
                    </a:ext>
                  </a:extLst>
                </a:gridCol>
                <a:gridCol w="3551086">
                  <a:extLst>
                    <a:ext uri="{9D8B030D-6E8A-4147-A177-3AD203B41FA5}">
                      <a16:colId xmlns:a16="http://schemas.microsoft.com/office/drawing/2014/main" val="20003"/>
                    </a:ext>
                  </a:extLst>
                </a:gridCol>
              </a:tblGrid>
              <a:tr h="466891">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0"/>
                  </a:ext>
                </a:extLst>
              </a:tr>
              <a:tr h="466891">
                <a:tc>
                  <a:txBody>
                    <a:bodyPr/>
                    <a:lstStyle/>
                    <a:p>
                      <a:pPr marL="0" lvl="0" indent="0" algn="l" rtl="0">
                        <a:spcBef>
                          <a:spcPts val="0"/>
                        </a:spcBef>
                        <a:spcAft>
                          <a:spcPts val="0"/>
                        </a:spcAft>
                        <a:buNone/>
                      </a:pPr>
                      <a:r>
                        <a:rPr lang="en"/>
                        <a:t>Company</a:t>
                      </a:r>
                      <a:endParaRPr/>
                    </a:p>
                  </a:txBody>
                  <a:tcPr marL="91425" marR="91425" marT="91425" marB="91425"/>
                </a:tc>
                <a:tc>
                  <a:txBody>
                    <a:bodyPr/>
                    <a:lstStyle/>
                    <a:p>
                      <a:pPr marL="0" lvl="0" indent="0" algn="ctr" rtl="0">
                        <a:spcBef>
                          <a:spcPts val="0"/>
                        </a:spcBef>
                        <a:spcAft>
                          <a:spcPts val="0"/>
                        </a:spcAft>
                        <a:buNone/>
                      </a:pPr>
                      <a:r>
                        <a:rPr lang="en"/>
                        <a:t>Target Corporation</a:t>
                      </a:r>
                      <a:endParaRPr/>
                    </a:p>
                  </a:txBody>
                  <a:tcPr marL="91425" marR="91425" marT="91425" marB="91425"/>
                </a:tc>
                <a:extLst>
                  <a:ext uri="{0D108BD9-81ED-4DB2-BD59-A6C34878D82A}">
                    <a16:rowId xmlns:a16="http://schemas.microsoft.com/office/drawing/2014/main" val="10001"/>
                  </a:ext>
                </a:extLst>
              </a:tr>
              <a:tr h="466891">
                <a:tc>
                  <a:txBody>
                    <a:bodyPr/>
                    <a:lstStyle/>
                    <a:p>
                      <a:pPr marL="0" lvl="0" indent="0" algn="l" rtl="0">
                        <a:spcBef>
                          <a:spcPts val="0"/>
                        </a:spcBef>
                        <a:spcAft>
                          <a:spcPts val="0"/>
                        </a:spcAft>
                        <a:buNone/>
                      </a:pPr>
                      <a:r>
                        <a:rPr lang="en"/>
                        <a:t>Ticker</a:t>
                      </a:r>
                      <a:endParaRPr/>
                    </a:p>
                  </a:txBody>
                  <a:tcPr marL="91425" marR="91425" marT="91425" marB="91425"/>
                </a:tc>
                <a:tc>
                  <a:txBody>
                    <a:bodyPr/>
                    <a:lstStyle/>
                    <a:p>
                      <a:pPr marL="0" lvl="0" indent="0" algn="ctr" rtl="0">
                        <a:spcBef>
                          <a:spcPts val="0"/>
                        </a:spcBef>
                        <a:spcAft>
                          <a:spcPts val="0"/>
                        </a:spcAft>
                        <a:buNone/>
                      </a:pPr>
                      <a:r>
                        <a:rPr lang="en"/>
                        <a:t>TGT</a:t>
                      </a:r>
                      <a:endParaRPr/>
                    </a:p>
                  </a:txBody>
                  <a:tcPr marL="91425" marR="91425" marT="91425" marB="91425"/>
                </a:tc>
                <a:extLst>
                  <a:ext uri="{0D108BD9-81ED-4DB2-BD59-A6C34878D82A}">
                    <a16:rowId xmlns:a16="http://schemas.microsoft.com/office/drawing/2014/main" val="10002"/>
                  </a:ext>
                </a:extLst>
              </a:tr>
              <a:tr h="466891">
                <a:tc>
                  <a:txBody>
                    <a:bodyPr/>
                    <a:lstStyle/>
                    <a:p>
                      <a:pPr marL="0" lvl="0" indent="0" algn="l" rtl="0">
                        <a:spcBef>
                          <a:spcPts val="0"/>
                        </a:spcBef>
                        <a:spcAft>
                          <a:spcPts val="0"/>
                        </a:spcAft>
                        <a:buNone/>
                      </a:pPr>
                      <a:r>
                        <a:rPr lang="en"/>
                        <a:t>Current Price</a:t>
                      </a:r>
                      <a:endParaRPr/>
                    </a:p>
                  </a:txBody>
                  <a:tcPr marL="91425" marR="91425" marT="91425" marB="91425"/>
                </a:tc>
                <a:tc>
                  <a:txBody>
                    <a:bodyPr/>
                    <a:lstStyle/>
                    <a:p>
                      <a:pPr marL="0" lvl="0" indent="0" algn="ctr" rtl="0">
                        <a:spcBef>
                          <a:spcPts val="0"/>
                        </a:spcBef>
                        <a:spcAft>
                          <a:spcPts val="0"/>
                        </a:spcAft>
                        <a:buNone/>
                      </a:pPr>
                      <a:r>
                        <a:rPr lang="en"/>
                        <a:t>$120.18</a:t>
                      </a:r>
                      <a:endParaRPr/>
                    </a:p>
                  </a:txBody>
                  <a:tcPr marL="91425" marR="91425" marT="91425" marB="91425"/>
                </a:tc>
                <a:extLst>
                  <a:ext uri="{0D108BD9-81ED-4DB2-BD59-A6C34878D82A}">
                    <a16:rowId xmlns:a16="http://schemas.microsoft.com/office/drawing/2014/main" val="10003"/>
                  </a:ext>
                </a:extLst>
              </a:tr>
              <a:tr h="466891">
                <a:tc>
                  <a:txBody>
                    <a:bodyPr/>
                    <a:lstStyle/>
                    <a:p>
                      <a:pPr marL="0" lvl="0" indent="0" algn="l" rtl="0">
                        <a:spcBef>
                          <a:spcPts val="0"/>
                        </a:spcBef>
                        <a:spcAft>
                          <a:spcPts val="0"/>
                        </a:spcAft>
                        <a:buNone/>
                      </a:pPr>
                      <a:r>
                        <a:rPr lang="en"/>
                        <a:t>Valuation Price</a:t>
                      </a:r>
                      <a:endParaRPr/>
                    </a:p>
                  </a:txBody>
                  <a:tcPr marL="91425" marR="91425" marT="91425" marB="91425"/>
                </a:tc>
                <a:tc>
                  <a:txBody>
                    <a:bodyPr/>
                    <a:lstStyle/>
                    <a:p>
                      <a:pPr marL="0" lvl="0" indent="0" algn="ctr" rtl="0">
                        <a:spcBef>
                          <a:spcPts val="0"/>
                        </a:spcBef>
                        <a:spcAft>
                          <a:spcPts val="0"/>
                        </a:spcAft>
                        <a:buNone/>
                      </a:pPr>
                      <a:r>
                        <a:rPr lang="en"/>
                        <a:t>$133.27</a:t>
                      </a:r>
                      <a:endParaRPr/>
                    </a:p>
                  </a:txBody>
                  <a:tcPr marL="91425" marR="91425" marT="91425" marB="91425"/>
                </a:tc>
                <a:extLst>
                  <a:ext uri="{0D108BD9-81ED-4DB2-BD59-A6C34878D82A}">
                    <a16:rowId xmlns:a16="http://schemas.microsoft.com/office/drawing/2014/main" val="10004"/>
                  </a:ext>
                </a:extLst>
              </a:tr>
              <a:tr h="466891">
                <a:tc>
                  <a:txBody>
                    <a:bodyPr/>
                    <a:lstStyle/>
                    <a:p>
                      <a:pPr marL="0" lvl="0" indent="0" algn="l" rtl="0">
                        <a:spcBef>
                          <a:spcPts val="0"/>
                        </a:spcBef>
                        <a:spcAft>
                          <a:spcPts val="0"/>
                        </a:spcAft>
                        <a:buNone/>
                      </a:pPr>
                      <a:r>
                        <a:rPr lang="en" dirty="0"/>
                        <a:t>Recommendation</a:t>
                      </a:r>
                      <a:endParaRPr dirty="0"/>
                    </a:p>
                  </a:txBody>
                  <a:tcPr marL="91425" marR="91425" marT="91425" marB="91425"/>
                </a:tc>
                <a:tc>
                  <a:txBody>
                    <a:bodyPr/>
                    <a:lstStyle/>
                    <a:p>
                      <a:pPr marL="0" lvl="0" indent="0" algn="ctr" rtl="0">
                        <a:spcBef>
                          <a:spcPts val="0"/>
                        </a:spcBef>
                        <a:spcAft>
                          <a:spcPts val="0"/>
                        </a:spcAft>
                        <a:buNone/>
                      </a:pPr>
                      <a:r>
                        <a:rPr lang="en" dirty="0"/>
                        <a:t>Buy</a:t>
                      </a: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Economic Environment: Spring 2020</a:t>
            </a:r>
            <a:endParaRPr/>
          </a:p>
        </p:txBody>
      </p:sp>
      <p:sp>
        <p:nvSpPr>
          <p:cNvPr id="126" name="Google Shape;126;p17"/>
          <p:cNvSpPr txBox="1">
            <a:spLocks noGrp="1"/>
          </p:cNvSpPr>
          <p:nvPr>
            <p:ph type="body" idx="1"/>
          </p:nvPr>
        </p:nvSpPr>
        <p:spPr>
          <a:xfrm>
            <a:off x="311700" y="1225550"/>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Economic Indicators:</a:t>
            </a:r>
            <a:endParaRPr/>
          </a:p>
          <a:p>
            <a:pPr marL="457200" lvl="0" indent="-342900" algn="l" rtl="0">
              <a:spcBef>
                <a:spcPts val="1600"/>
              </a:spcBef>
              <a:spcAft>
                <a:spcPts val="0"/>
              </a:spcAft>
              <a:buSzPts val="1800"/>
              <a:buAutoNum type="arabicPeriod"/>
            </a:pPr>
            <a:r>
              <a:rPr lang="en"/>
              <a:t>GDP Growth</a:t>
            </a:r>
            <a:endParaRPr/>
          </a:p>
          <a:p>
            <a:pPr marL="457200" lvl="0" indent="-342900" algn="l" rtl="0">
              <a:spcBef>
                <a:spcPts val="0"/>
              </a:spcBef>
              <a:spcAft>
                <a:spcPts val="0"/>
              </a:spcAft>
              <a:buSzPts val="1800"/>
              <a:buAutoNum type="arabicPeriod"/>
            </a:pPr>
            <a:r>
              <a:rPr lang="en"/>
              <a:t>Jobs Gained/Lost</a:t>
            </a:r>
            <a:endParaRPr/>
          </a:p>
          <a:p>
            <a:pPr marL="457200" lvl="0" indent="-342900" algn="l" rtl="0">
              <a:spcBef>
                <a:spcPts val="0"/>
              </a:spcBef>
              <a:spcAft>
                <a:spcPts val="0"/>
              </a:spcAft>
              <a:buSzPts val="1800"/>
              <a:buAutoNum type="arabicPeriod"/>
            </a:pPr>
            <a:r>
              <a:rPr lang="en"/>
              <a:t>Personal Spending</a:t>
            </a:r>
            <a:endParaRPr/>
          </a:p>
          <a:p>
            <a:pPr marL="457200" lvl="0" indent="-342900" algn="l" rtl="0">
              <a:spcBef>
                <a:spcPts val="0"/>
              </a:spcBef>
              <a:spcAft>
                <a:spcPts val="0"/>
              </a:spcAft>
              <a:buSzPts val="1800"/>
              <a:buAutoNum type="arabicPeriod"/>
            </a:pPr>
            <a:r>
              <a:rPr lang="en"/>
              <a:t>Interest Rates</a:t>
            </a:r>
            <a:endParaRPr/>
          </a:p>
          <a:p>
            <a:pPr marL="457200" lvl="0" indent="-342900" algn="l" rtl="0">
              <a:spcBef>
                <a:spcPts val="0"/>
              </a:spcBef>
              <a:spcAft>
                <a:spcPts val="0"/>
              </a:spcAft>
              <a:buSzPts val="1800"/>
              <a:buAutoNum type="arabicPeriod"/>
            </a:pPr>
            <a:r>
              <a:rPr lang="en"/>
              <a:t>Corona Virus Cases - US</a:t>
            </a:r>
            <a:endParaRPr/>
          </a:p>
        </p:txBody>
      </p:sp>
      <p:pic>
        <p:nvPicPr>
          <p:cNvPr id="127" name="Google Shape;127;p17"/>
          <p:cNvPicPr preferRelativeResize="0"/>
          <p:nvPr/>
        </p:nvPicPr>
        <p:blipFill>
          <a:blip r:embed="rId3">
            <a:alphaModFix/>
          </a:blip>
          <a:stretch>
            <a:fillRect/>
          </a:stretch>
        </p:blipFill>
        <p:spPr>
          <a:xfrm>
            <a:off x="4112075" y="1229875"/>
            <a:ext cx="4005875" cy="1651525"/>
          </a:xfrm>
          <a:prstGeom prst="rect">
            <a:avLst/>
          </a:prstGeom>
          <a:noFill/>
          <a:ln>
            <a:noFill/>
          </a:ln>
        </p:spPr>
      </p:pic>
      <p:pic>
        <p:nvPicPr>
          <p:cNvPr id="128" name="Google Shape;128;p17"/>
          <p:cNvPicPr preferRelativeResize="0"/>
          <p:nvPr/>
        </p:nvPicPr>
        <p:blipFill>
          <a:blip r:embed="rId4">
            <a:alphaModFix/>
          </a:blip>
          <a:stretch>
            <a:fillRect/>
          </a:stretch>
        </p:blipFill>
        <p:spPr>
          <a:xfrm>
            <a:off x="4112075" y="3134175"/>
            <a:ext cx="4005875" cy="1651550"/>
          </a:xfrm>
          <a:prstGeom prst="rect">
            <a:avLst/>
          </a:prstGeom>
          <a:noFill/>
          <a:ln>
            <a:noFill/>
          </a:ln>
        </p:spPr>
      </p:pic>
      <p:sp>
        <p:nvSpPr>
          <p:cNvPr id="129" name="Google Shape;129;p17"/>
          <p:cNvSpPr txBox="1"/>
          <p:nvPr/>
        </p:nvSpPr>
        <p:spPr>
          <a:xfrm>
            <a:off x="4942600" y="1022138"/>
            <a:ext cx="2581200" cy="20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Roboto"/>
                <a:ea typeface="Roboto"/>
                <a:cs typeface="Roboto"/>
                <a:sym typeface="Roboto"/>
              </a:rPr>
              <a:t>GDP Quarterly Growth Rate </a:t>
            </a:r>
            <a:endParaRPr sz="900">
              <a:latin typeface="Roboto"/>
              <a:ea typeface="Roboto"/>
              <a:cs typeface="Roboto"/>
              <a:sym typeface="Roboto"/>
            </a:endParaRPr>
          </a:p>
        </p:txBody>
      </p:sp>
      <p:sp>
        <p:nvSpPr>
          <p:cNvPr id="130" name="Google Shape;130;p17"/>
          <p:cNvSpPr txBox="1"/>
          <p:nvPr/>
        </p:nvSpPr>
        <p:spPr>
          <a:xfrm>
            <a:off x="4942600" y="2999500"/>
            <a:ext cx="2581200" cy="2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oboto"/>
                <a:ea typeface="Roboto"/>
                <a:cs typeface="Roboto"/>
                <a:sym typeface="Roboto"/>
              </a:rPr>
              <a:t>United States Employment Change by Month</a:t>
            </a:r>
            <a:endParaRPr sz="900">
              <a:latin typeface="Roboto"/>
              <a:ea typeface="Roboto"/>
              <a:cs typeface="Roboto"/>
              <a:sym typeface="Roboto"/>
            </a:endParaRPr>
          </a:p>
        </p:txBody>
      </p:sp>
      <p:pic>
        <p:nvPicPr>
          <p:cNvPr id="131" name="Google Shape;131;p17"/>
          <p:cNvPicPr preferRelativeResize="0"/>
          <p:nvPr/>
        </p:nvPicPr>
        <p:blipFill>
          <a:blip r:embed="rId5">
            <a:alphaModFix/>
          </a:blip>
          <a:stretch>
            <a:fillRect/>
          </a:stretch>
        </p:blipFill>
        <p:spPr>
          <a:xfrm>
            <a:off x="4250418" y="1311425"/>
            <a:ext cx="3729194" cy="1736875"/>
          </a:xfrm>
          <a:prstGeom prst="rect">
            <a:avLst/>
          </a:prstGeom>
          <a:noFill/>
          <a:ln>
            <a:noFill/>
          </a:ln>
        </p:spPr>
      </p:pic>
      <p:sp>
        <p:nvSpPr>
          <p:cNvPr id="132" name="Google Shape;132;p17"/>
          <p:cNvSpPr txBox="1"/>
          <p:nvPr/>
        </p:nvSpPr>
        <p:spPr>
          <a:xfrm>
            <a:off x="4604513" y="1062913"/>
            <a:ext cx="3021000" cy="2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oboto"/>
                <a:ea typeface="Roboto"/>
                <a:cs typeface="Roboto"/>
                <a:sym typeface="Roboto"/>
              </a:rPr>
              <a:t>United States Personal Spending Rates Month-to Month</a:t>
            </a:r>
            <a:endParaRPr sz="900">
              <a:latin typeface="Roboto"/>
              <a:ea typeface="Roboto"/>
              <a:cs typeface="Roboto"/>
              <a:sym typeface="Roboto"/>
            </a:endParaRPr>
          </a:p>
        </p:txBody>
      </p:sp>
      <p:pic>
        <p:nvPicPr>
          <p:cNvPr id="133" name="Google Shape;133;p17"/>
          <p:cNvPicPr preferRelativeResize="0"/>
          <p:nvPr/>
        </p:nvPicPr>
        <p:blipFill>
          <a:blip r:embed="rId6">
            <a:alphaModFix/>
          </a:blip>
          <a:stretch>
            <a:fillRect/>
          </a:stretch>
        </p:blipFill>
        <p:spPr>
          <a:xfrm>
            <a:off x="4758700" y="3048850"/>
            <a:ext cx="2768598" cy="1736876"/>
          </a:xfrm>
          <a:prstGeom prst="rect">
            <a:avLst/>
          </a:prstGeom>
          <a:noFill/>
          <a:ln>
            <a:noFill/>
          </a:ln>
        </p:spPr>
      </p:pic>
      <p:pic>
        <p:nvPicPr>
          <p:cNvPr id="134" name="Google Shape;134;p17"/>
          <p:cNvPicPr preferRelativeResize="0"/>
          <p:nvPr/>
        </p:nvPicPr>
        <p:blipFill>
          <a:blip r:embed="rId7">
            <a:alphaModFix/>
          </a:blip>
          <a:stretch>
            <a:fillRect/>
          </a:stretch>
        </p:blipFill>
        <p:spPr>
          <a:xfrm>
            <a:off x="3928674" y="2221050"/>
            <a:ext cx="4372681" cy="1562100"/>
          </a:xfrm>
          <a:prstGeom prst="rect">
            <a:avLst/>
          </a:prstGeom>
          <a:noFill/>
          <a:ln>
            <a:noFill/>
          </a:ln>
        </p:spPr>
      </p:pic>
      <p:sp>
        <p:nvSpPr>
          <p:cNvPr id="135" name="Google Shape;135;p17"/>
          <p:cNvSpPr txBox="1"/>
          <p:nvPr/>
        </p:nvSpPr>
        <p:spPr>
          <a:xfrm>
            <a:off x="4680713" y="1977313"/>
            <a:ext cx="3021000" cy="2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oboto"/>
                <a:ea typeface="Roboto"/>
                <a:cs typeface="Roboto"/>
                <a:sym typeface="Roboto"/>
              </a:rPr>
              <a:t>Total US Coronavirus Cases Reported per Day</a:t>
            </a:r>
            <a:endParaRPr sz="9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childTnLst>
                                </p:cTn>
                              </p:par>
                              <p:par>
                                <p:cTn id="8" presetID="10" presetClass="entr" presetSubtype="0" fill="hold" nodeType="withEffect">
                                  <p:stCondLst>
                                    <p:cond delay="0"/>
                                  </p:stCondLst>
                                  <p:childTnLst>
                                    <p:set>
                                      <p:cBhvr>
                                        <p:cTn id="9" dur="1" fill="hold">
                                          <p:stCondLst>
                                            <p:cond delay="0"/>
                                          </p:stCondLst>
                                        </p:cTn>
                                        <p:tgtEl>
                                          <p:spTgt spid="129"/>
                                        </p:tgtEl>
                                        <p:attrNameLst>
                                          <p:attrName>style.visibility</p:attrName>
                                        </p:attrNameLst>
                                      </p:cBhvr>
                                      <p:to>
                                        <p:strVal val="visible"/>
                                      </p:to>
                                    </p:set>
                                    <p:animEffect transition="in" filter="fade">
                                      <p:cBhvr>
                                        <p:cTn id="10" dur="1000"/>
                                        <p:tgtEl>
                                          <p:spTgt spid="1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8"/>
                                        </p:tgtEl>
                                        <p:attrNameLst>
                                          <p:attrName>style.visibility</p:attrName>
                                        </p:attrNameLst>
                                      </p:cBhvr>
                                      <p:to>
                                        <p:strVal val="visible"/>
                                      </p:to>
                                    </p:set>
                                    <p:animEffect transition="in" filter="fade">
                                      <p:cBhvr>
                                        <p:cTn id="15" dur="1000"/>
                                        <p:tgtEl>
                                          <p:spTgt spid="128"/>
                                        </p:tgtEl>
                                      </p:cBhvr>
                                    </p:animEffect>
                                  </p:childTnLst>
                                </p:cTn>
                              </p:par>
                              <p:par>
                                <p:cTn id="16" presetID="10" presetClass="entr" presetSubtype="0" fill="hold" nodeType="withEffect">
                                  <p:stCondLst>
                                    <p:cond delay="0"/>
                                  </p:stCondLst>
                                  <p:childTnLst>
                                    <p:set>
                                      <p:cBhvr>
                                        <p:cTn id="17" dur="1" fill="hold">
                                          <p:stCondLst>
                                            <p:cond delay="0"/>
                                          </p:stCondLst>
                                        </p:cTn>
                                        <p:tgtEl>
                                          <p:spTgt spid="130"/>
                                        </p:tgtEl>
                                        <p:attrNameLst>
                                          <p:attrName>style.visibility</p:attrName>
                                        </p:attrNameLst>
                                      </p:cBhvr>
                                      <p:to>
                                        <p:strVal val="visible"/>
                                      </p:to>
                                    </p:set>
                                    <p:animEffect transition="in" filter="fade">
                                      <p:cBhvr>
                                        <p:cTn id="18" dur="1000"/>
                                        <p:tgtEl>
                                          <p:spTgt spid="1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127"/>
                                        </p:tgtEl>
                                      </p:cBhvr>
                                    </p:animEffect>
                                    <p:set>
                                      <p:cBhvr>
                                        <p:cTn id="23" dur="1" fill="hold">
                                          <p:stCondLst>
                                            <p:cond delay="1000"/>
                                          </p:stCondLst>
                                        </p:cTn>
                                        <p:tgtEl>
                                          <p:spTgt spid="127"/>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1000"/>
                                        <p:tgtEl>
                                          <p:spTgt spid="129"/>
                                        </p:tgtEl>
                                      </p:cBhvr>
                                    </p:animEffect>
                                    <p:set>
                                      <p:cBhvr>
                                        <p:cTn id="26" dur="1" fill="hold">
                                          <p:stCondLst>
                                            <p:cond delay="1000"/>
                                          </p:stCondLst>
                                        </p:cTn>
                                        <p:tgtEl>
                                          <p:spTgt spid="12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2"/>
                                        </p:tgtEl>
                                        <p:attrNameLst>
                                          <p:attrName>style.visibility</p:attrName>
                                        </p:attrNameLst>
                                      </p:cBhvr>
                                      <p:to>
                                        <p:strVal val="visible"/>
                                      </p:to>
                                    </p:set>
                                    <p:animEffect transition="in" filter="fade">
                                      <p:cBhvr>
                                        <p:cTn id="31" dur="1000"/>
                                        <p:tgtEl>
                                          <p:spTgt spid="1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2"/>
                                        </p:tgtEl>
                                        <p:attrNameLst>
                                          <p:attrName>style.visibility</p:attrName>
                                        </p:attrNameLst>
                                      </p:cBhvr>
                                      <p:to>
                                        <p:strVal val="visible"/>
                                      </p:to>
                                    </p:set>
                                    <p:animEffect transition="in" filter="fade">
                                      <p:cBhvr>
                                        <p:cTn id="36" dur="1000"/>
                                        <p:tgtEl>
                                          <p:spTgt spid="132"/>
                                        </p:tgtEl>
                                      </p:cBhvr>
                                    </p:animEffect>
                                  </p:childTnLst>
                                </p:cTn>
                              </p:par>
                              <p:par>
                                <p:cTn id="37" presetID="10" presetClass="entr" presetSubtype="0" fill="hold" nodeType="withEffect">
                                  <p:stCondLst>
                                    <p:cond delay="0"/>
                                  </p:stCondLst>
                                  <p:childTnLst>
                                    <p:set>
                                      <p:cBhvr>
                                        <p:cTn id="38" dur="1" fill="hold">
                                          <p:stCondLst>
                                            <p:cond delay="0"/>
                                          </p:stCondLst>
                                        </p:cTn>
                                        <p:tgtEl>
                                          <p:spTgt spid="131"/>
                                        </p:tgtEl>
                                        <p:attrNameLst>
                                          <p:attrName>style.visibility</p:attrName>
                                        </p:attrNameLst>
                                      </p:cBhvr>
                                      <p:to>
                                        <p:strVal val="visible"/>
                                      </p:to>
                                    </p:set>
                                    <p:animEffect transition="in" filter="fade">
                                      <p:cBhvr>
                                        <p:cTn id="39" dur="1000"/>
                                        <p:tgtEl>
                                          <p:spTgt spid="13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1100"/>
                                        <p:tgtEl>
                                          <p:spTgt spid="128"/>
                                        </p:tgtEl>
                                      </p:cBhvr>
                                    </p:animEffect>
                                    <p:set>
                                      <p:cBhvr>
                                        <p:cTn id="44" dur="1" fill="hold">
                                          <p:stCondLst>
                                            <p:cond delay="1100"/>
                                          </p:stCondLst>
                                        </p:cTn>
                                        <p:tgtEl>
                                          <p:spTgt spid="128"/>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1000"/>
                                        <p:tgtEl>
                                          <p:spTgt spid="130"/>
                                        </p:tgtEl>
                                      </p:cBhvr>
                                    </p:animEffect>
                                    <p:set>
                                      <p:cBhvr>
                                        <p:cTn id="47" dur="1" fill="hold">
                                          <p:stCondLst>
                                            <p:cond delay="1000"/>
                                          </p:stCondLst>
                                        </p:cTn>
                                        <p:tgtEl>
                                          <p:spTgt spid="13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3"/>
                                        </p:tgtEl>
                                        <p:attrNameLst>
                                          <p:attrName>style.visibility</p:attrName>
                                        </p:attrNameLst>
                                      </p:cBhvr>
                                      <p:to>
                                        <p:strVal val="visible"/>
                                      </p:to>
                                    </p:set>
                                    <p:animEffect transition="in" filter="fade">
                                      <p:cBhvr>
                                        <p:cTn id="52" dur="1000"/>
                                        <p:tgtEl>
                                          <p:spTgt spid="133"/>
                                        </p:tgtEl>
                                      </p:cBhvr>
                                    </p:animEffect>
                                  </p:childTnLst>
                                </p:cTn>
                              </p:par>
                              <p:par>
                                <p:cTn id="53" presetID="10" presetClass="exit" presetSubtype="0" fill="hold" nodeType="withEffect">
                                  <p:stCondLst>
                                    <p:cond delay="0"/>
                                  </p:stCondLst>
                                  <p:childTnLst>
                                    <p:animEffect transition="out" filter="fade">
                                      <p:cBhvr>
                                        <p:cTn id="54" dur="1000"/>
                                        <p:tgtEl>
                                          <p:spTgt spid="132"/>
                                        </p:tgtEl>
                                      </p:cBhvr>
                                    </p:animEffect>
                                    <p:set>
                                      <p:cBhvr>
                                        <p:cTn id="55" dur="1" fill="hold">
                                          <p:stCondLst>
                                            <p:cond delay="1000"/>
                                          </p:stCondLst>
                                        </p:cTn>
                                        <p:tgtEl>
                                          <p:spTgt spid="13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35"/>
                                        </p:tgtEl>
                                        <p:attrNameLst>
                                          <p:attrName>style.visibility</p:attrName>
                                        </p:attrNameLst>
                                      </p:cBhvr>
                                      <p:to>
                                        <p:strVal val="visible"/>
                                      </p:to>
                                    </p:set>
                                    <p:animEffect transition="in" filter="fade">
                                      <p:cBhvr>
                                        <p:cTn id="60" dur="1000"/>
                                        <p:tgtEl>
                                          <p:spTgt spid="135"/>
                                        </p:tgtEl>
                                      </p:cBhvr>
                                    </p:animEffect>
                                  </p:childTnLst>
                                </p:cTn>
                              </p:par>
                              <p:par>
                                <p:cTn id="61" presetID="10" presetClass="entr" presetSubtype="0" fill="hold" nodeType="withEffect">
                                  <p:stCondLst>
                                    <p:cond delay="0"/>
                                  </p:stCondLst>
                                  <p:childTnLst>
                                    <p:set>
                                      <p:cBhvr>
                                        <p:cTn id="62" dur="1" fill="hold">
                                          <p:stCondLst>
                                            <p:cond delay="0"/>
                                          </p:stCondLst>
                                        </p:cTn>
                                        <p:tgtEl>
                                          <p:spTgt spid="134"/>
                                        </p:tgtEl>
                                        <p:attrNameLst>
                                          <p:attrName>style.visibility</p:attrName>
                                        </p:attrNameLst>
                                      </p:cBhvr>
                                      <p:to>
                                        <p:strVal val="visible"/>
                                      </p:to>
                                    </p:set>
                                    <p:animEffect transition="in" filter="fade">
                                      <p:cBhvr>
                                        <p:cTn id="63" dur="1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Economic Environment: Spring 2020</a:t>
            </a:r>
            <a:endParaRPr/>
          </a:p>
        </p:txBody>
      </p:sp>
      <p:sp>
        <p:nvSpPr>
          <p:cNvPr id="141" name="Google Shape;141;p18"/>
          <p:cNvSpPr txBox="1">
            <a:spLocks noGrp="1"/>
          </p:cNvSpPr>
          <p:nvPr>
            <p:ph type="body" idx="1"/>
          </p:nvPr>
        </p:nvSpPr>
        <p:spPr>
          <a:xfrm>
            <a:off x="311700" y="1225550"/>
            <a:ext cx="42603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 Indicators:</a:t>
            </a:r>
            <a:endParaRPr/>
          </a:p>
          <a:p>
            <a:pPr marL="457200" lvl="0" indent="-342900" algn="l" rtl="0">
              <a:spcBef>
                <a:spcPts val="1600"/>
              </a:spcBef>
              <a:spcAft>
                <a:spcPts val="0"/>
              </a:spcAft>
              <a:buSzPts val="1800"/>
              <a:buAutoNum type="arabicPeriod"/>
            </a:pPr>
            <a:r>
              <a:rPr lang="en"/>
              <a:t>Consumer Confidence</a:t>
            </a:r>
            <a:endParaRPr/>
          </a:p>
          <a:p>
            <a:pPr marL="457200" lvl="0" indent="-342900" algn="l" rtl="0">
              <a:spcBef>
                <a:spcPts val="0"/>
              </a:spcBef>
              <a:spcAft>
                <a:spcPts val="0"/>
              </a:spcAft>
              <a:buSzPts val="1800"/>
              <a:buAutoNum type="arabicPeriod"/>
            </a:pPr>
            <a:r>
              <a:rPr lang="en"/>
              <a:t>Unemployment Rate</a:t>
            </a:r>
            <a:endParaRPr/>
          </a:p>
          <a:p>
            <a:pPr marL="457200" lvl="0" indent="-342900" algn="l" rtl="0">
              <a:spcBef>
                <a:spcPts val="0"/>
              </a:spcBef>
              <a:spcAft>
                <a:spcPts val="0"/>
              </a:spcAft>
              <a:buSzPts val="1800"/>
              <a:buAutoNum type="arabicPeriod"/>
            </a:pPr>
            <a:r>
              <a:rPr lang="en"/>
              <a:t>Personal Saving</a:t>
            </a:r>
            <a:endParaRPr/>
          </a:p>
          <a:p>
            <a:pPr marL="457200" lvl="0" indent="-342900" algn="l" rtl="0">
              <a:spcBef>
                <a:spcPts val="0"/>
              </a:spcBef>
              <a:spcAft>
                <a:spcPts val="0"/>
              </a:spcAft>
              <a:buSzPts val="1800"/>
              <a:buAutoNum type="arabicPeriod"/>
            </a:pPr>
            <a:r>
              <a:rPr lang="en"/>
              <a:t>Consumer Price Index (CPI)</a:t>
            </a:r>
            <a:endParaRPr/>
          </a:p>
          <a:p>
            <a:pPr marL="457200" lvl="0" indent="-342900" algn="l" rtl="0">
              <a:spcBef>
                <a:spcPts val="0"/>
              </a:spcBef>
              <a:spcAft>
                <a:spcPts val="0"/>
              </a:spcAft>
              <a:buSzPts val="1800"/>
              <a:buAutoNum type="arabicPeriod"/>
            </a:pPr>
            <a:r>
              <a:rPr lang="en"/>
              <a:t>New Home Sales</a:t>
            </a:r>
            <a:endParaRPr/>
          </a:p>
        </p:txBody>
      </p:sp>
      <p:sp>
        <p:nvSpPr>
          <p:cNvPr id="142" name="Google Shape;142;p18"/>
          <p:cNvSpPr txBox="1">
            <a:spLocks noGrp="1"/>
          </p:cNvSpPr>
          <p:nvPr>
            <p:ph type="body" idx="1"/>
          </p:nvPr>
        </p:nvSpPr>
        <p:spPr>
          <a:xfrm>
            <a:off x="3989925" y="1225550"/>
            <a:ext cx="51540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Outlook:</a:t>
            </a:r>
            <a:endParaRPr/>
          </a:p>
          <a:p>
            <a:pPr marL="457200" lvl="0" indent="-342900" algn="l" rtl="0">
              <a:spcBef>
                <a:spcPts val="1600"/>
              </a:spcBef>
              <a:spcAft>
                <a:spcPts val="0"/>
              </a:spcAft>
              <a:buSzPts val="1800"/>
              <a:buAutoNum type="arabicPeriod"/>
            </a:pPr>
            <a:r>
              <a:rPr lang="en"/>
              <a:t>CCI dropped from 101 in February to 71.8 in April</a:t>
            </a:r>
            <a:endParaRPr/>
          </a:p>
          <a:p>
            <a:pPr marL="457200" lvl="0" indent="-342900" algn="l" rtl="0">
              <a:spcBef>
                <a:spcPts val="0"/>
              </a:spcBef>
              <a:spcAft>
                <a:spcPts val="0"/>
              </a:spcAft>
              <a:buSzPts val="1800"/>
              <a:buAutoNum type="arabicPeriod"/>
            </a:pPr>
            <a:r>
              <a:rPr lang="en"/>
              <a:t>Unemployment up to 14.4% from 3.5% in February</a:t>
            </a:r>
            <a:endParaRPr/>
          </a:p>
          <a:p>
            <a:pPr marL="457200" lvl="0" indent="-342900" algn="l" rtl="0">
              <a:spcBef>
                <a:spcPts val="0"/>
              </a:spcBef>
              <a:spcAft>
                <a:spcPts val="0"/>
              </a:spcAft>
              <a:buSzPts val="1800"/>
              <a:buAutoNum type="arabicPeriod"/>
            </a:pPr>
            <a:r>
              <a:rPr lang="en"/>
              <a:t>Consumers saving more money - up to 13.1% of disposable income. Highest since 1981</a:t>
            </a:r>
            <a:endParaRPr/>
          </a:p>
          <a:p>
            <a:pPr marL="457200" lvl="0" indent="-342900" algn="l" rtl="0">
              <a:spcBef>
                <a:spcPts val="0"/>
              </a:spcBef>
              <a:spcAft>
                <a:spcPts val="0"/>
              </a:spcAft>
              <a:buSzPts val="1800"/>
              <a:buAutoNum type="arabicPeriod"/>
            </a:pPr>
            <a:r>
              <a:rPr lang="en"/>
              <a:t>CPI down .42%</a:t>
            </a:r>
            <a:endParaRPr/>
          </a:p>
          <a:p>
            <a:pPr marL="457200" lvl="0" indent="-342900" algn="l" rtl="0">
              <a:spcBef>
                <a:spcPts val="0"/>
              </a:spcBef>
              <a:spcAft>
                <a:spcPts val="0"/>
              </a:spcAft>
              <a:buSzPts val="1800"/>
              <a:buAutoNum type="arabicPeriod"/>
            </a:pPr>
            <a:r>
              <a:rPr lang="en"/>
              <a:t>New Home Sales down 19.3% from January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Economic Conclusions</a:t>
            </a:r>
            <a:endParaRPr/>
          </a:p>
        </p:txBody>
      </p:sp>
      <p:sp>
        <p:nvSpPr>
          <p:cNvPr id="148" name="Google Shape;148;p1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As a result of the global pandemic Covid-19, economic growth has been severely damaged both in the short-term and long-term</a:t>
            </a:r>
            <a:endParaRPr/>
          </a:p>
          <a:p>
            <a:pPr marL="457200" lvl="0" indent="-342900" algn="l" rtl="0">
              <a:spcBef>
                <a:spcPts val="0"/>
              </a:spcBef>
              <a:spcAft>
                <a:spcPts val="0"/>
              </a:spcAft>
              <a:buSzPts val="1800"/>
              <a:buAutoNum type="arabicPeriod"/>
            </a:pPr>
            <a:r>
              <a:rPr lang="en"/>
              <a:t>Record high unemployment rate (~20%) is indication how badly individuals personal incomes are hurting</a:t>
            </a:r>
            <a:endParaRPr/>
          </a:p>
          <a:p>
            <a:pPr marL="457200" lvl="0" indent="-342900" algn="l" rtl="0">
              <a:spcBef>
                <a:spcPts val="0"/>
              </a:spcBef>
              <a:spcAft>
                <a:spcPts val="0"/>
              </a:spcAft>
              <a:buSzPts val="1800"/>
              <a:buAutoNum type="arabicPeriod"/>
            </a:pPr>
            <a:r>
              <a:rPr lang="en"/>
              <a:t>With many consumer goods stores closing for the short-term, consumers do not have anywhere to enter the economy and thus are saving at an extreme rate, as also seen in consumer spending.</a:t>
            </a:r>
            <a:endParaRPr/>
          </a:p>
          <a:p>
            <a:pPr marL="457200" lvl="0" indent="-342900" algn="l" rtl="0">
              <a:spcBef>
                <a:spcPts val="0"/>
              </a:spcBef>
              <a:spcAft>
                <a:spcPts val="0"/>
              </a:spcAft>
              <a:buSzPts val="1800"/>
              <a:buAutoNum type="arabicPeriod"/>
            </a:pPr>
            <a:r>
              <a:rPr lang="en"/>
              <a:t>Need to watch for states reopening and loosening Covid-19 measures and how cases develop in those areas. If we see second spike, likely to see a recession in economic growth again.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Industry Analysis</a:t>
            </a:r>
            <a:endParaRPr/>
          </a:p>
        </p:txBody>
      </p:sp>
      <p:sp>
        <p:nvSpPr>
          <p:cNvPr id="154" name="Google Shape;154;p2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Different outlooks for different industries</a:t>
            </a:r>
            <a:endParaRPr u="sng"/>
          </a:p>
          <a:p>
            <a:pPr marL="457200" lvl="0" indent="0" algn="l" rtl="0">
              <a:spcBef>
                <a:spcPts val="1600"/>
              </a:spcBef>
              <a:spcAft>
                <a:spcPts val="0"/>
              </a:spcAft>
              <a:buNone/>
            </a:pPr>
            <a:endParaRPr sz="500"/>
          </a:p>
          <a:p>
            <a:pPr marL="457200" lvl="0" indent="0" algn="l" rtl="0">
              <a:spcBef>
                <a:spcPts val="1600"/>
              </a:spcBef>
              <a:spcAft>
                <a:spcPts val="1600"/>
              </a:spcAft>
              <a:buNone/>
            </a:pPr>
            <a:endParaRPr/>
          </a:p>
        </p:txBody>
      </p:sp>
      <p:pic>
        <p:nvPicPr>
          <p:cNvPr id="155" name="Google Shape;155;p20"/>
          <p:cNvPicPr preferRelativeResize="0"/>
          <p:nvPr/>
        </p:nvPicPr>
        <p:blipFill rotWithShape="1">
          <a:blip r:embed="rId3">
            <a:alphaModFix/>
          </a:blip>
          <a:srcRect l="6604" t="4528" r="8281" b="4908"/>
          <a:stretch/>
        </p:blipFill>
        <p:spPr>
          <a:xfrm>
            <a:off x="614675" y="2988950"/>
            <a:ext cx="1024150" cy="1084750"/>
          </a:xfrm>
          <a:prstGeom prst="rect">
            <a:avLst/>
          </a:prstGeom>
          <a:noFill/>
          <a:ln>
            <a:noFill/>
          </a:ln>
        </p:spPr>
      </p:pic>
      <p:pic>
        <p:nvPicPr>
          <p:cNvPr id="156" name="Google Shape;156;p20"/>
          <p:cNvPicPr preferRelativeResize="0"/>
          <p:nvPr/>
        </p:nvPicPr>
        <p:blipFill>
          <a:blip r:embed="rId4">
            <a:alphaModFix/>
          </a:blip>
          <a:stretch>
            <a:fillRect/>
          </a:stretch>
        </p:blipFill>
        <p:spPr>
          <a:xfrm>
            <a:off x="2067963" y="2988950"/>
            <a:ext cx="947275" cy="1084750"/>
          </a:xfrm>
          <a:prstGeom prst="rect">
            <a:avLst/>
          </a:prstGeom>
          <a:noFill/>
          <a:ln>
            <a:noFill/>
          </a:ln>
        </p:spPr>
      </p:pic>
      <p:pic>
        <p:nvPicPr>
          <p:cNvPr id="157" name="Google Shape;157;p20"/>
          <p:cNvPicPr preferRelativeResize="0"/>
          <p:nvPr/>
        </p:nvPicPr>
        <p:blipFill>
          <a:blip r:embed="rId5">
            <a:alphaModFix/>
          </a:blip>
          <a:stretch>
            <a:fillRect/>
          </a:stretch>
        </p:blipFill>
        <p:spPr>
          <a:xfrm>
            <a:off x="3596925" y="2988950"/>
            <a:ext cx="868586" cy="1084750"/>
          </a:xfrm>
          <a:prstGeom prst="rect">
            <a:avLst/>
          </a:prstGeom>
          <a:noFill/>
          <a:ln>
            <a:noFill/>
          </a:ln>
        </p:spPr>
      </p:pic>
      <p:pic>
        <p:nvPicPr>
          <p:cNvPr id="158" name="Google Shape;158;p20"/>
          <p:cNvPicPr preferRelativeResize="0"/>
          <p:nvPr/>
        </p:nvPicPr>
        <p:blipFill>
          <a:blip r:embed="rId6">
            <a:alphaModFix/>
          </a:blip>
          <a:stretch>
            <a:fillRect/>
          </a:stretch>
        </p:blipFill>
        <p:spPr>
          <a:xfrm flipH="1">
            <a:off x="4929087" y="2988950"/>
            <a:ext cx="898825" cy="1084750"/>
          </a:xfrm>
          <a:prstGeom prst="rect">
            <a:avLst/>
          </a:prstGeom>
          <a:noFill/>
          <a:ln>
            <a:noFill/>
          </a:ln>
        </p:spPr>
      </p:pic>
      <p:pic>
        <p:nvPicPr>
          <p:cNvPr id="159" name="Google Shape;159;p20"/>
          <p:cNvPicPr preferRelativeResize="0"/>
          <p:nvPr/>
        </p:nvPicPr>
        <p:blipFill rotWithShape="1">
          <a:blip r:embed="rId7">
            <a:alphaModFix/>
          </a:blip>
          <a:srcRect l="12955" t="16045" r="8385" b="10785"/>
          <a:stretch/>
        </p:blipFill>
        <p:spPr>
          <a:xfrm>
            <a:off x="6291500" y="2988950"/>
            <a:ext cx="1166100" cy="1084750"/>
          </a:xfrm>
          <a:prstGeom prst="rect">
            <a:avLst/>
          </a:prstGeom>
          <a:noFill/>
          <a:ln>
            <a:noFill/>
          </a:ln>
        </p:spPr>
      </p:pic>
      <p:pic>
        <p:nvPicPr>
          <p:cNvPr id="160" name="Google Shape;160;p20"/>
          <p:cNvPicPr preferRelativeResize="0"/>
          <p:nvPr/>
        </p:nvPicPr>
        <p:blipFill rotWithShape="1">
          <a:blip r:embed="rId8">
            <a:alphaModFix/>
          </a:blip>
          <a:srcRect l="10216" t="9551" r="10651"/>
          <a:stretch/>
        </p:blipFill>
        <p:spPr>
          <a:xfrm>
            <a:off x="7864400" y="3021961"/>
            <a:ext cx="1112525" cy="1018727"/>
          </a:xfrm>
          <a:prstGeom prst="rect">
            <a:avLst/>
          </a:prstGeom>
          <a:noFill/>
          <a:ln>
            <a:noFill/>
          </a:ln>
        </p:spPr>
      </p:pic>
      <p:sp>
        <p:nvSpPr>
          <p:cNvPr id="161" name="Google Shape;161;p20"/>
          <p:cNvSpPr txBox="1"/>
          <p:nvPr/>
        </p:nvSpPr>
        <p:spPr>
          <a:xfrm>
            <a:off x="0" y="1867775"/>
            <a:ext cx="1075800" cy="10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Size ($B): </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Est. Annualized growth:</a:t>
            </a:r>
            <a:endParaRPr sz="1200">
              <a:latin typeface="Roboto"/>
              <a:ea typeface="Roboto"/>
              <a:cs typeface="Roboto"/>
              <a:sym typeface="Roboto"/>
            </a:endParaRPr>
          </a:p>
        </p:txBody>
      </p:sp>
      <p:sp>
        <p:nvSpPr>
          <p:cNvPr id="162" name="Google Shape;162;p20"/>
          <p:cNvSpPr txBox="1"/>
          <p:nvPr/>
        </p:nvSpPr>
        <p:spPr>
          <a:xfrm>
            <a:off x="973000" y="1867775"/>
            <a:ext cx="486900" cy="2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8.5</a:t>
            </a:r>
            <a:endParaRPr>
              <a:latin typeface="Roboto"/>
              <a:ea typeface="Roboto"/>
              <a:cs typeface="Roboto"/>
              <a:sym typeface="Roboto"/>
            </a:endParaRPr>
          </a:p>
        </p:txBody>
      </p:sp>
      <p:sp>
        <p:nvSpPr>
          <p:cNvPr id="163" name="Google Shape;163;p20"/>
          <p:cNvSpPr txBox="1"/>
          <p:nvPr/>
        </p:nvSpPr>
        <p:spPr>
          <a:xfrm>
            <a:off x="881350" y="2361888"/>
            <a:ext cx="6702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Roboto"/>
                <a:ea typeface="Roboto"/>
                <a:cs typeface="Roboto"/>
                <a:sym typeface="Roboto"/>
              </a:rPr>
              <a:t>-2.5%</a:t>
            </a:r>
            <a:endParaRPr>
              <a:solidFill>
                <a:srgbClr val="FF0000"/>
              </a:solidFill>
              <a:latin typeface="Roboto"/>
              <a:ea typeface="Roboto"/>
              <a:cs typeface="Roboto"/>
              <a:sym typeface="Roboto"/>
            </a:endParaRPr>
          </a:p>
        </p:txBody>
      </p:sp>
      <p:sp>
        <p:nvSpPr>
          <p:cNvPr id="164" name="Google Shape;164;p20"/>
          <p:cNvSpPr txBox="1"/>
          <p:nvPr/>
        </p:nvSpPr>
        <p:spPr>
          <a:xfrm>
            <a:off x="2301515" y="1867775"/>
            <a:ext cx="578400" cy="2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37.5</a:t>
            </a:r>
            <a:endParaRPr>
              <a:latin typeface="Roboto"/>
              <a:ea typeface="Roboto"/>
              <a:cs typeface="Roboto"/>
              <a:sym typeface="Roboto"/>
            </a:endParaRPr>
          </a:p>
        </p:txBody>
      </p:sp>
      <p:sp>
        <p:nvSpPr>
          <p:cNvPr id="165" name="Google Shape;165;p20"/>
          <p:cNvSpPr txBox="1"/>
          <p:nvPr/>
        </p:nvSpPr>
        <p:spPr>
          <a:xfrm>
            <a:off x="2265425" y="2361888"/>
            <a:ext cx="6702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a:t>
            </a:r>
            <a:r>
              <a:rPr lang="en">
                <a:solidFill>
                  <a:srgbClr val="FF0000"/>
                </a:solidFill>
                <a:latin typeface="Roboto"/>
                <a:ea typeface="Roboto"/>
                <a:cs typeface="Roboto"/>
                <a:sym typeface="Roboto"/>
              </a:rPr>
              <a:t>2.8%</a:t>
            </a:r>
            <a:endParaRPr>
              <a:solidFill>
                <a:srgbClr val="FF0000"/>
              </a:solidFill>
              <a:latin typeface="Roboto"/>
              <a:ea typeface="Roboto"/>
              <a:cs typeface="Roboto"/>
              <a:sym typeface="Roboto"/>
            </a:endParaRPr>
          </a:p>
        </p:txBody>
      </p:sp>
      <p:sp>
        <p:nvSpPr>
          <p:cNvPr id="166" name="Google Shape;166;p20"/>
          <p:cNvSpPr txBox="1"/>
          <p:nvPr/>
        </p:nvSpPr>
        <p:spPr>
          <a:xfrm>
            <a:off x="3710388" y="2354113"/>
            <a:ext cx="6702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latin typeface="Roboto"/>
                <a:ea typeface="Roboto"/>
                <a:cs typeface="Roboto"/>
                <a:sym typeface="Roboto"/>
              </a:rPr>
              <a:t>+2%</a:t>
            </a:r>
            <a:endParaRPr>
              <a:solidFill>
                <a:srgbClr val="6AA84F"/>
              </a:solidFill>
              <a:latin typeface="Roboto"/>
              <a:ea typeface="Roboto"/>
              <a:cs typeface="Roboto"/>
              <a:sym typeface="Roboto"/>
            </a:endParaRPr>
          </a:p>
        </p:txBody>
      </p:sp>
      <p:sp>
        <p:nvSpPr>
          <p:cNvPr id="167" name="Google Shape;167;p20"/>
          <p:cNvSpPr txBox="1"/>
          <p:nvPr/>
        </p:nvSpPr>
        <p:spPr>
          <a:xfrm>
            <a:off x="3651225" y="1867775"/>
            <a:ext cx="8685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115.7</a:t>
            </a:r>
            <a:endParaRPr>
              <a:latin typeface="Roboto"/>
              <a:ea typeface="Roboto"/>
              <a:cs typeface="Roboto"/>
              <a:sym typeface="Roboto"/>
            </a:endParaRPr>
          </a:p>
        </p:txBody>
      </p:sp>
      <p:sp>
        <p:nvSpPr>
          <p:cNvPr id="168" name="Google Shape;168;p20"/>
          <p:cNvSpPr txBox="1"/>
          <p:nvPr/>
        </p:nvSpPr>
        <p:spPr>
          <a:xfrm>
            <a:off x="5037513" y="1867763"/>
            <a:ext cx="6702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19.1</a:t>
            </a:r>
            <a:endParaRPr>
              <a:latin typeface="Roboto"/>
              <a:ea typeface="Roboto"/>
              <a:cs typeface="Roboto"/>
              <a:sym typeface="Roboto"/>
            </a:endParaRPr>
          </a:p>
        </p:txBody>
      </p:sp>
      <p:sp>
        <p:nvSpPr>
          <p:cNvPr id="169" name="Google Shape;169;p20"/>
          <p:cNvSpPr txBox="1"/>
          <p:nvPr/>
        </p:nvSpPr>
        <p:spPr>
          <a:xfrm>
            <a:off x="6539438" y="1867763"/>
            <a:ext cx="6702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16.5</a:t>
            </a:r>
            <a:endParaRPr>
              <a:latin typeface="Roboto"/>
              <a:ea typeface="Roboto"/>
              <a:cs typeface="Roboto"/>
              <a:sym typeface="Roboto"/>
            </a:endParaRPr>
          </a:p>
        </p:txBody>
      </p:sp>
      <p:sp>
        <p:nvSpPr>
          <p:cNvPr id="170" name="Google Shape;170;p20"/>
          <p:cNvSpPr txBox="1"/>
          <p:nvPr/>
        </p:nvSpPr>
        <p:spPr>
          <a:xfrm>
            <a:off x="4989138" y="2354113"/>
            <a:ext cx="6702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latin typeface="Roboto"/>
                <a:ea typeface="Roboto"/>
                <a:cs typeface="Roboto"/>
                <a:sym typeface="Roboto"/>
              </a:rPr>
              <a:t>+1.8%</a:t>
            </a:r>
            <a:endParaRPr>
              <a:solidFill>
                <a:srgbClr val="6AA84F"/>
              </a:solidFill>
              <a:latin typeface="Roboto"/>
              <a:ea typeface="Roboto"/>
              <a:cs typeface="Roboto"/>
              <a:sym typeface="Roboto"/>
            </a:endParaRPr>
          </a:p>
        </p:txBody>
      </p:sp>
      <p:sp>
        <p:nvSpPr>
          <p:cNvPr id="171" name="Google Shape;171;p20"/>
          <p:cNvSpPr txBox="1"/>
          <p:nvPr/>
        </p:nvSpPr>
        <p:spPr>
          <a:xfrm>
            <a:off x="8035488" y="2354125"/>
            <a:ext cx="6702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latin typeface="Roboto"/>
                <a:ea typeface="Roboto"/>
                <a:cs typeface="Roboto"/>
                <a:sym typeface="Roboto"/>
              </a:rPr>
              <a:t>+9.1%</a:t>
            </a:r>
            <a:endParaRPr>
              <a:solidFill>
                <a:srgbClr val="6AA84F"/>
              </a:solidFill>
              <a:latin typeface="Roboto"/>
              <a:ea typeface="Roboto"/>
              <a:cs typeface="Roboto"/>
              <a:sym typeface="Roboto"/>
            </a:endParaRPr>
          </a:p>
        </p:txBody>
      </p:sp>
      <p:sp>
        <p:nvSpPr>
          <p:cNvPr id="172" name="Google Shape;172;p20"/>
          <p:cNvSpPr txBox="1"/>
          <p:nvPr/>
        </p:nvSpPr>
        <p:spPr>
          <a:xfrm>
            <a:off x="8035488" y="1867763"/>
            <a:ext cx="6702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486.4</a:t>
            </a:r>
            <a:endParaRPr>
              <a:latin typeface="Roboto"/>
              <a:ea typeface="Roboto"/>
              <a:cs typeface="Roboto"/>
              <a:sym typeface="Roboto"/>
            </a:endParaRPr>
          </a:p>
        </p:txBody>
      </p:sp>
      <p:sp>
        <p:nvSpPr>
          <p:cNvPr id="173" name="Google Shape;173;p20"/>
          <p:cNvSpPr txBox="1"/>
          <p:nvPr/>
        </p:nvSpPr>
        <p:spPr>
          <a:xfrm>
            <a:off x="6512313" y="2354113"/>
            <a:ext cx="6702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latin typeface="Roboto"/>
                <a:ea typeface="Roboto"/>
                <a:cs typeface="Roboto"/>
                <a:sym typeface="Roboto"/>
              </a:rPr>
              <a:t>+2.6%</a:t>
            </a:r>
            <a:endParaRPr>
              <a:solidFill>
                <a:srgbClr val="6AA84F"/>
              </a:solidFill>
              <a:latin typeface="Roboto"/>
              <a:ea typeface="Roboto"/>
              <a:cs typeface="Roboto"/>
              <a:sym typeface="Roboto"/>
            </a:endParaRPr>
          </a:p>
        </p:txBody>
      </p:sp>
      <p:sp>
        <p:nvSpPr>
          <p:cNvPr id="174" name="Google Shape;174;p20"/>
          <p:cNvSpPr txBox="1"/>
          <p:nvPr/>
        </p:nvSpPr>
        <p:spPr>
          <a:xfrm>
            <a:off x="875500" y="1596550"/>
            <a:ext cx="7560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Men’s</a:t>
            </a:r>
            <a:endParaRPr b="1">
              <a:latin typeface="Roboto"/>
              <a:ea typeface="Roboto"/>
              <a:cs typeface="Roboto"/>
              <a:sym typeface="Roboto"/>
            </a:endParaRPr>
          </a:p>
        </p:txBody>
      </p:sp>
      <p:sp>
        <p:nvSpPr>
          <p:cNvPr id="175" name="Google Shape;175;p20"/>
          <p:cNvSpPr txBox="1"/>
          <p:nvPr/>
        </p:nvSpPr>
        <p:spPr>
          <a:xfrm>
            <a:off x="2092188" y="1596550"/>
            <a:ext cx="8988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Women’s</a:t>
            </a:r>
            <a:endParaRPr b="1">
              <a:latin typeface="Roboto"/>
              <a:ea typeface="Roboto"/>
              <a:cs typeface="Roboto"/>
              <a:sym typeface="Roboto"/>
            </a:endParaRPr>
          </a:p>
        </p:txBody>
      </p:sp>
      <p:sp>
        <p:nvSpPr>
          <p:cNvPr id="176" name="Google Shape;176;p20"/>
          <p:cNvSpPr txBox="1"/>
          <p:nvPr/>
        </p:nvSpPr>
        <p:spPr>
          <a:xfrm>
            <a:off x="3623263" y="1596550"/>
            <a:ext cx="7560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Family</a:t>
            </a:r>
            <a:endParaRPr b="1">
              <a:latin typeface="Roboto"/>
              <a:ea typeface="Roboto"/>
              <a:cs typeface="Roboto"/>
              <a:sym typeface="Roboto"/>
            </a:endParaRPr>
          </a:p>
        </p:txBody>
      </p:sp>
      <p:sp>
        <p:nvSpPr>
          <p:cNvPr id="177" name="Google Shape;177;p20"/>
          <p:cNvSpPr txBox="1"/>
          <p:nvPr/>
        </p:nvSpPr>
        <p:spPr>
          <a:xfrm>
            <a:off x="4938363" y="1596550"/>
            <a:ext cx="8685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Lingerie</a:t>
            </a:r>
            <a:endParaRPr b="1">
              <a:latin typeface="Roboto"/>
              <a:ea typeface="Roboto"/>
              <a:cs typeface="Roboto"/>
              <a:sym typeface="Roboto"/>
            </a:endParaRPr>
          </a:p>
        </p:txBody>
      </p:sp>
      <p:sp>
        <p:nvSpPr>
          <p:cNvPr id="178" name="Google Shape;178;p20"/>
          <p:cNvSpPr txBox="1"/>
          <p:nvPr/>
        </p:nvSpPr>
        <p:spPr>
          <a:xfrm>
            <a:off x="6225500" y="1596550"/>
            <a:ext cx="12981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Accessories</a:t>
            </a:r>
            <a:r>
              <a:rPr lang="en">
                <a:latin typeface="Roboto"/>
                <a:ea typeface="Roboto"/>
                <a:cs typeface="Roboto"/>
                <a:sym typeface="Roboto"/>
              </a:rPr>
              <a:t>	</a:t>
            </a:r>
            <a:endParaRPr>
              <a:latin typeface="Roboto"/>
              <a:ea typeface="Roboto"/>
              <a:cs typeface="Roboto"/>
              <a:sym typeface="Roboto"/>
            </a:endParaRPr>
          </a:p>
        </p:txBody>
      </p:sp>
      <p:sp>
        <p:nvSpPr>
          <p:cNvPr id="179" name="Google Shape;179;p20"/>
          <p:cNvSpPr txBox="1"/>
          <p:nvPr/>
        </p:nvSpPr>
        <p:spPr>
          <a:xfrm>
            <a:off x="7880100" y="1596550"/>
            <a:ext cx="9474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E-Comm</a:t>
            </a:r>
            <a:endParaRPr b="1">
              <a:latin typeface="Roboto"/>
              <a:ea typeface="Roboto"/>
              <a:cs typeface="Roboto"/>
              <a:sym typeface="Roboto"/>
            </a:endParaRPr>
          </a:p>
        </p:txBody>
      </p:sp>
      <p:cxnSp>
        <p:nvCxnSpPr>
          <p:cNvPr id="180" name="Google Shape;180;p20"/>
          <p:cNvCxnSpPr>
            <a:stCxn id="174" idx="1"/>
          </p:cNvCxnSpPr>
          <p:nvPr/>
        </p:nvCxnSpPr>
        <p:spPr>
          <a:xfrm>
            <a:off x="875500" y="1756450"/>
            <a:ext cx="10500" cy="1290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Industry Analysis</a:t>
            </a:r>
            <a:endParaRPr/>
          </a:p>
        </p:txBody>
      </p:sp>
      <p:sp>
        <p:nvSpPr>
          <p:cNvPr id="186" name="Google Shape;186;p2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dirty="0"/>
              <a:t>Target serves mature markets in a phase of consolidation </a:t>
            </a:r>
            <a:endParaRPr dirty="0"/>
          </a:p>
          <a:p>
            <a:pPr marL="457200" lvl="0" indent="-342900" algn="l" rtl="0">
              <a:spcBef>
                <a:spcPts val="0"/>
              </a:spcBef>
              <a:spcAft>
                <a:spcPts val="0"/>
              </a:spcAft>
              <a:buSzPts val="1800"/>
              <a:buAutoNum type="arabicPeriod"/>
            </a:pPr>
            <a:r>
              <a:rPr lang="en" dirty="0"/>
              <a:t>E-Commerce growth might compensate for declining categories</a:t>
            </a:r>
            <a:endParaRPr dirty="0"/>
          </a:p>
          <a:p>
            <a:pPr marL="457200" lvl="0" indent="-342900" algn="l" rtl="0">
              <a:spcBef>
                <a:spcPts val="0"/>
              </a:spcBef>
              <a:spcAft>
                <a:spcPts val="0"/>
              </a:spcAft>
              <a:buSzPts val="1800"/>
              <a:buAutoNum type="arabicPeriod"/>
            </a:pPr>
            <a:r>
              <a:rPr lang="en" dirty="0"/>
              <a:t>Luxury segments (or higher priced, niche items in general) have mostly performed better than clothing staples</a:t>
            </a:r>
            <a:endParaRPr dirty="0"/>
          </a:p>
          <a:p>
            <a:pPr marL="457200" lvl="0" indent="-342900" algn="l" rtl="0">
              <a:spcBef>
                <a:spcPts val="0"/>
              </a:spcBef>
              <a:spcAft>
                <a:spcPts val="0"/>
              </a:spcAft>
              <a:buSzPts val="1800"/>
              <a:buAutoNum type="arabicPeriod"/>
            </a:pPr>
            <a:r>
              <a:rPr lang="en" dirty="0"/>
              <a:t>FX, Liquidity, and Regulatory concerns affect all three firms</a:t>
            </a:r>
            <a:endParaRPr dirty="0"/>
          </a:p>
          <a:p>
            <a:pPr marL="457200" lvl="0" indent="0" algn="l" rtl="0">
              <a:spcBef>
                <a:spcPts val="1600"/>
              </a:spcBef>
              <a:spcAft>
                <a:spcPts val="0"/>
              </a:spcAft>
              <a:buNone/>
            </a:pPr>
            <a:endParaRPr dirty="0"/>
          </a:p>
          <a:p>
            <a:pPr marL="457200" lvl="0" indent="0" algn="l" rtl="0">
              <a:spcBef>
                <a:spcPts val="1600"/>
              </a:spcBef>
              <a:spcAft>
                <a:spcPts val="0"/>
              </a:spcAft>
              <a:buNone/>
            </a:pPr>
            <a:endParaRPr sz="500" dirty="0"/>
          </a:p>
          <a:p>
            <a:pPr marL="457200" lvl="0" indent="0" algn="l" rtl="0">
              <a:spcBef>
                <a:spcPts val="1600"/>
              </a:spcBef>
              <a:spcAft>
                <a:spcPts val="1600"/>
              </a:spcAft>
              <a:buNone/>
            </a:pPr>
            <a:endParaRPr dirty="0"/>
          </a:p>
        </p:txBody>
      </p:sp>
      <p:pic>
        <p:nvPicPr>
          <p:cNvPr id="187" name="Google Shape;187;p21"/>
          <p:cNvPicPr preferRelativeResize="0"/>
          <p:nvPr/>
        </p:nvPicPr>
        <p:blipFill>
          <a:blip r:embed="rId3">
            <a:alphaModFix/>
          </a:blip>
          <a:stretch>
            <a:fillRect/>
          </a:stretch>
        </p:blipFill>
        <p:spPr>
          <a:xfrm>
            <a:off x="1088225" y="2849150"/>
            <a:ext cx="5040024" cy="2012249"/>
          </a:xfrm>
          <a:prstGeom prst="rect">
            <a:avLst/>
          </a:prstGeom>
          <a:noFill/>
          <a:ln>
            <a:noFill/>
          </a:ln>
        </p:spPr>
      </p:pic>
      <p:sp>
        <p:nvSpPr>
          <p:cNvPr id="188" name="Google Shape;188;p21"/>
          <p:cNvSpPr txBox="1"/>
          <p:nvPr/>
        </p:nvSpPr>
        <p:spPr>
          <a:xfrm>
            <a:off x="5679475" y="3103025"/>
            <a:ext cx="1645500" cy="103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Verdana"/>
                <a:ea typeface="Verdana"/>
                <a:cs typeface="Verdana"/>
                <a:sym typeface="Verdana"/>
              </a:rPr>
              <a:t>The Retail Earnings Growth Rate - Q1 2020</a:t>
            </a:r>
            <a:endParaRPr sz="1100" b="1">
              <a:latin typeface="Verdana"/>
              <a:ea typeface="Verdana"/>
              <a:cs typeface="Verdana"/>
              <a:sym typeface="Verdana"/>
            </a:endParaRPr>
          </a:p>
          <a:p>
            <a:pPr marL="0" lvl="0" indent="0" algn="l" rtl="0">
              <a:lnSpc>
                <a:spcPct val="115000"/>
              </a:lnSpc>
              <a:spcBef>
                <a:spcPts val="1100"/>
              </a:spcBef>
              <a:spcAft>
                <a:spcPts val="0"/>
              </a:spcAft>
              <a:buNone/>
            </a:pPr>
            <a:endParaRPr sz="1100" b="1"/>
          </a:p>
        </p:txBody>
      </p:sp>
      <p:sp>
        <p:nvSpPr>
          <p:cNvPr id="189" name="Google Shape;189;p21"/>
          <p:cNvSpPr txBox="1"/>
          <p:nvPr/>
        </p:nvSpPr>
        <p:spPr>
          <a:xfrm>
            <a:off x="3324175" y="4861400"/>
            <a:ext cx="5736000" cy="19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u="sng">
                <a:solidFill>
                  <a:schemeClr val="hlink"/>
                </a:solidFill>
                <a:hlinkClick r:id="rId4"/>
              </a:rPr>
              <a:t>https://seekingalpha.com/article/4345773-u-s-consumer-spending-preview-q1-2020?utm_source=thomsonreuters.com&amp;utm_medium=referral</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Company Analysis - Target Corp.</a:t>
            </a:r>
            <a:endParaRPr/>
          </a:p>
        </p:txBody>
      </p:sp>
      <p:sp>
        <p:nvSpPr>
          <p:cNvPr id="379" name="Google Shape;379;p43"/>
          <p:cNvSpPr txBox="1">
            <a:spLocks noGrp="1"/>
          </p:cNvSpPr>
          <p:nvPr>
            <p:ph type="body" idx="1"/>
          </p:nvPr>
        </p:nvSpPr>
        <p:spPr>
          <a:xfrm>
            <a:off x="311700" y="1229875"/>
            <a:ext cx="3502800" cy="33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Agenda</a:t>
            </a:r>
            <a:endParaRPr sz="1600"/>
          </a:p>
          <a:p>
            <a:pPr marL="457200" lvl="0" indent="-330200" algn="l" rtl="0">
              <a:spcBef>
                <a:spcPts val="1600"/>
              </a:spcBef>
              <a:spcAft>
                <a:spcPts val="0"/>
              </a:spcAft>
              <a:buSzPts val="1600"/>
              <a:buAutoNum type="arabicPeriod"/>
            </a:pPr>
            <a:r>
              <a:rPr lang="en" sz="1600"/>
              <a:t>Management and Corporate Governance</a:t>
            </a:r>
            <a:endParaRPr sz="1600"/>
          </a:p>
          <a:p>
            <a:pPr marL="457200" lvl="0" indent="-330200" algn="l" rtl="0">
              <a:spcBef>
                <a:spcPts val="0"/>
              </a:spcBef>
              <a:spcAft>
                <a:spcPts val="0"/>
              </a:spcAft>
              <a:buSzPts val="1600"/>
              <a:buAutoNum type="arabicPeriod"/>
            </a:pPr>
            <a:r>
              <a:rPr lang="en" sz="1600"/>
              <a:t>Strategy and Positioning</a:t>
            </a:r>
            <a:endParaRPr sz="1600"/>
          </a:p>
          <a:p>
            <a:pPr marL="457200" lvl="0" indent="-330200" algn="l" rtl="0">
              <a:spcBef>
                <a:spcPts val="0"/>
              </a:spcBef>
              <a:spcAft>
                <a:spcPts val="0"/>
              </a:spcAft>
              <a:buSzPts val="1600"/>
              <a:buAutoNum type="arabicPeriod"/>
            </a:pPr>
            <a:r>
              <a:rPr lang="en" sz="1600"/>
              <a:t>Red Flag Analysis</a:t>
            </a:r>
            <a:endParaRPr sz="1600"/>
          </a:p>
          <a:p>
            <a:pPr marL="457200" lvl="0" indent="-330200" algn="l" rtl="0">
              <a:spcBef>
                <a:spcPts val="0"/>
              </a:spcBef>
              <a:spcAft>
                <a:spcPts val="0"/>
              </a:spcAft>
              <a:buSzPts val="1600"/>
              <a:buAutoNum type="arabicPeriod"/>
            </a:pPr>
            <a:r>
              <a:rPr lang="en" sz="1600"/>
              <a:t>Risks and Contingencies</a:t>
            </a:r>
            <a:endParaRPr sz="1600"/>
          </a:p>
          <a:p>
            <a:pPr marL="457200" lvl="0" indent="-330200" algn="l" rtl="0">
              <a:spcBef>
                <a:spcPts val="0"/>
              </a:spcBef>
              <a:spcAft>
                <a:spcPts val="0"/>
              </a:spcAft>
              <a:buSzPts val="1600"/>
              <a:buAutoNum type="arabicPeriod"/>
            </a:pPr>
            <a:r>
              <a:rPr lang="en" sz="1600"/>
              <a:t>SWOT Analysis</a:t>
            </a:r>
            <a:endParaRPr sz="1600"/>
          </a:p>
          <a:p>
            <a:pPr marL="457200" lvl="0" indent="-330200" algn="l" rtl="0">
              <a:spcBef>
                <a:spcPts val="0"/>
              </a:spcBef>
              <a:spcAft>
                <a:spcPts val="0"/>
              </a:spcAft>
              <a:buSzPts val="1600"/>
              <a:buAutoNum type="arabicPeriod"/>
            </a:pPr>
            <a:r>
              <a:rPr lang="en" sz="1600"/>
              <a:t>Ratio and Trend Analysis</a:t>
            </a:r>
            <a:endParaRPr sz="1600"/>
          </a:p>
          <a:p>
            <a:pPr marL="457200" lvl="0" indent="-330200" algn="l" rtl="0">
              <a:spcBef>
                <a:spcPts val="0"/>
              </a:spcBef>
              <a:spcAft>
                <a:spcPts val="0"/>
              </a:spcAft>
              <a:buSzPts val="1600"/>
              <a:buAutoNum type="arabicPeriod"/>
            </a:pPr>
            <a:r>
              <a:rPr lang="en" sz="1600"/>
              <a:t>Valuations</a:t>
            </a:r>
            <a:endParaRPr sz="1600"/>
          </a:p>
          <a:p>
            <a:pPr marL="457200" lvl="0" indent="-330200" algn="l" rtl="0">
              <a:spcBef>
                <a:spcPts val="0"/>
              </a:spcBef>
              <a:spcAft>
                <a:spcPts val="0"/>
              </a:spcAft>
              <a:buSzPts val="1600"/>
              <a:buAutoNum type="arabicPeriod"/>
            </a:pPr>
            <a:r>
              <a:rPr lang="en" sz="1600"/>
              <a:t>Market Consensus</a:t>
            </a:r>
            <a:endParaRPr sz="1600"/>
          </a:p>
          <a:p>
            <a:pPr marL="457200" lvl="0" indent="-330200" algn="l" rtl="0">
              <a:spcBef>
                <a:spcPts val="0"/>
              </a:spcBef>
              <a:spcAft>
                <a:spcPts val="0"/>
              </a:spcAft>
              <a:buSzPts val="1600"/>
              <a:buAutoNum type="arabicPeriod"/>
            </a:pPr>
            <a:r>
              <a:rPr lang="en" sz="1600"/>
              <a:t>Recommendation</a:t>
            </a:r>
            <a:endParaRPr sz="1600"/>
          </a:p>
        </p:txBody>
      </p:sp>
      <p:graphicFrame>
        <p:nvGraphicFramePr>
          <p:cNvPr id="380" name="Google Shape;380;p43"/>
          <p:cNvGraphicFramePr/>
          <p:nvPr/>
        </p:nvGraphicFramePr>
        <p:xfrm>
          <a:off x="4005700" y="1455000"/>
          <a:ext cx="4826600" cy="2403530"/>
        </p:xfrm>
        <a:graphic>
          <a:graphicData uri="http://schemas.openxmlformats.org/drawingml/2006/table">
            <a:tbl>
              <a:tblPr>
                <a:noFill/>
                <a:tableStyleId>{605C5C07-4B31-4402-8636-CADA03B9F62F}</a:tableStyleId>
              </a:tblPr>
              <a:tblGrid>
                <a:gridCol w="2413300">
                  <a:extLst>
                    <a:ext uri="{9D8B030D-6E8A-4147-A177-3AD203B41FA5}">
                      <a16:colId xmlns:a16="http://schemas.microsoft.com/office/drawing/2014/main" val="20000"/>
                    </a:ext>
                  </a:extLst>
                </a:gridCol>
                <a:gridCol w="2413300">
                  <a:extLst>
                    <a:ext uri="{9D8B030D-6E8A-4147-A177-3AD203B41FA5}">
                      <a16:colId xmlns:a16="http://schemas.microsoft.com/office/drawing/2014/main" val="20001"/>
                    </a:ext>
                  </a:extLst>
                </a:gridCol>
              </a:tblGrid>
              <a:tr h="1123400">
                <a:tc>
                  <a:txBody>
                    <a:bodyPr/>
                    <a:lstStyle/>
                    <a:p>
                      <a:pPr marL="0" lvl="0" indent="0" algn="ctr" rtl="0">
                        <a:spcBef>
                          <a:spcPts val="0"/>
                        </a:spcBef>
                        <a:spcAft>
                          <a:spcPts val="0"/>
                        </a:spcAft>
                        <a:buNone/>
                      </a:pPr>
                      <a:r>
                        <a:rPr lang="en" sz="900"/>
                        <a:t>Financial </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a:t>Market Cap: $57.895B</a:t>
                      </a:r>
                      <a:endParaRPr sz="900"/>
                    </a:p>
                    <a:p>
                      <a:pPr marL="0" lvl="0" indent="0" algn="l" rtl="0">
                        <a:spcBef>
                          <a:spcPts val="0"/>
                        </a:spcBef>
                        <a:spcAft>
                          <a:spcPts val="0"/>
                        </a:spcAft>
                        <a:buNone/>
                      </a:pPr>
                      <a:r>
                        <a:rPr lang="en" sz="900"/>
                        <a:t>Revenue: 78.112B</a:t>
                      </a:r>
                      <a:endParaRPr sz="900"/>
                    </a:p>
                    <a:p>
                      <a:pPr marL="0" lvl="0" indent="0" algn="l" rtl="0">
                        <a:spcBef>
                          <a:spcPts val="0"/>
                        </a:spcBef>
                        <a:spcAft>
                          <a:spcPts val="0"/>
                        </a:spcAft>
                        <a:buNone/>
                      </a:pPr>
                      <a:r>
                        <a:rPr lang="en" sz="900"/>
                        <a:t>Net Margin: 4.2%</a:t>
                      </a:r>
                      <a:endParaRPr sz="900"/>
                    </a:p>
                  </a:txBody>
                  <a:tcPr marL="91425" marR="91425" marT="91425" marB="91425"/>
                </a:tc>
                <a:tc>
                  <a:txBody>
                    <a:bodyPr/>
                    <a:lstStyle/>
                    <a:p>
                      <a:pPr marL="0" lvl="0" indent="0" algn="ctr" rtl="0">
                        <a:spcBef>
                          <a:spcPts val="0"/>
                        </a:spcBef>
                        <a:spcAft>
                          <a:spcPts val="0"/>
                        </a:spcAft>
                        <a:buNone/>
                      </a:pPr>
                      <a:r>
                        <a:rPr lang="en" sz="900"/>
                        <a:t>Revenue Mix</a:t>
                      </a:r>
                      <a:endParaRPr sz="900"/>
                    </a:p>
                    <a:p>
                      <a:pPr marL="0" lvl="0" indent="0" algn="ctr" rtl="0">
                        <a:spcBef>
                          <a:spcPts val="0"/>
                        </a:spcBef>
                        <a:spcAft>
                          <a:spcPts val="0"/>
                        </a:spcAft>
                        <a:buNone/>
                      </a:pPr>
                      <a:endParaRPr sz="900"/>
                    </a:p>
                    <a:p>
                      <a:pPr marL="0" lvl="0" indent="0" algn="l" rtl="0">
                        <a:spcBef>
                          <a:spcPts val="0"/>
                        </a:spcBef>
                        <a:spcAft>
                          <a:spcPts val="0"/>
                        </a:spcAft>
                        <a:buNone/>
                      </a:pPr>
                      <a:r>
                        <a:rPr lang="en" sz="900"/>
                        <a:t>Apparel and Accessories: 14.304B</a:t>
                      </a:r>
                      <a:endParaRPr sz="900"/>
                    </a:p>
                    <a:p>
                      <a:pPr marL="0" lvl="0" indent="0" algn="l" rtl="0">
                        <a:spcBef>
                          <a:spcPts val="0"/>
                        </a:spcBef>
                        <a:spcAft>
                          <a:spcPts val="0"/>
                        </a:spcAft>
                        <a:buNone/>
                      </a:pPr>
                      <a:r>
                        <a:rPr lang="en" sz="900"/>
                        <a:t>Beauty and household essentials: 20.616B</a:t>
                      </a:r>
                      <a:endParaRPr sz="900"/>
                    </a:p>
                    <a:p>
                      <a:pPr marL="0" lvl="0" indent="0" algn="l" rtl="0">
                        <a:spcBef>
                          <a:spcPts val="0"/>
                        </a:spcBef>
                        <a:spcAft>
                          <a:spcPts val="0"/>
                        </a:spcAft>
                        <a:buNone/>
                      </a:pPr>
                      <a:r>
                        <a:rPr lang="en" sz="900"/>
                        <a:t>Food and beverage: 15.039B</a:t>
                      </a:r>
                      <a:endParaRPr sz="900"/>
                    </a:p>
                    <a:p>
                      <a:pPr marL="0" lvl="0" indent="0" algn="l" rtl="0">
                        <a:spcBef>
                          <a:spcPts val="0"/>
                        </a:spcBef>
                        <a:spcAft>
                          <a:spcPts val="0"/>
                        </a:spcAft>
                        <a:buNone/>
                      </a:pPr>
                      <a:r>
                        <a:rPr lang="en" sz="900"/>
                        <a:t>Hardlines: 12.595B</a:t>
                      </a:r>
                      <a:endParaRPr sz="900"/>
                    </a:p>
                    <a:p>
                      <a:pPr marL="0" lvl="0" indent="0" algn="l" rtl="0">
                        <a:spcBef>
                          <a:spcPts val="0"/>
                        </a:spcBef>
                        <a:spcAft>
                          <a:spcPts val="0"/>
                        </a:spcAft>
                        <a:buNone/>
                      </a:pPr>
                      <a:r>
                        <a:rPr lang="en" sz="900"/>
                        <a:t>Home furnishings: 14.430B</a:t>
                      </a:r>
                      <a:endParaRPr sz="900"/>
                    </a:p>
                    <a:p>
                      <a:pPr marL="0" lvl="0" indent="0" algn="l" rtl="0">
                        <a:spcBef>
                          <a:spcPts val="0"/>
                        </a:spcBef>
                        <a:spcAft>
                          <a:spcPts val="0"/>
                        </a:spcAft>
                        <a:buNone/>
                      </a:pPr>
                      <a:endParaRPr sz="900">
                        <a:solidFill>
                          <a:srgbClr val="FF0000"/>
                        </a:solidFill>
                      </a:endParaRPr>
                    </a:p>
                  </a:txBody>
                  <a:tcPr marL="91425" marR="91425" marT="91425" marB="91425"/>
                </a:tc>
                <a:extLst>
                  <a:ext uri="{0D108BD9-81ED-4DB2-BD59-A6C34878D82A}">
                    <a16:rowId xmlns:a16="http://schemas.microsoft.com/office/drawing/2014/main" val="10000"/>
                  </a:ext>
                </a:extLst>
              </a:tr>
              <a:tr h="1123400">
                <a:tc>
                  <a:txBody>
                    <a:bodyPr/>
                    <a:lstStyle/>
                    <a:p>
                      <a:pPr marL="0" lvl="0" indent="0" algn="ctr" rtl="0">
                        <a:spcBef>
                          <a:spcPts val="0"/>
                        </a:spcBef>
                        <a:spcAft>
                          <a:spcPts val="0"/>
                        </a:spcAft>
                        <a:buNone/>
                      </a:pPr>
                      <a:r>
                        <a:rPr lang="en" sz="900"/>
                        <a:t>Operations</a:t>
                      </a:r>
                      <a:endParaRPr sz="900"/>
                    </a:p>
                    <a:p>
                      <a:pPr marL="0" lvl="0" indent="0" algn="ctr" rtl="0">
                        <a:spcBef>
                          <a:spcPts val="0"/>
                        </a:spcBef>
                        <a:spcAft>
                          <a:spcPts val="0"/>
                        </a:spcAft>
                        <a:buNone/>
                      </a:pPr>
                      <a:endParaRPr sz="900"/>
                    </a:p>
                    <a:p>
                      <a:pPr marL="0" lvl="0" indent="0" algn="l" rtl="0">
                        <a:spcBef>
                          <a:spcPts val="0"/>
                        </a:spcBef>
                        <a:spcAft>
                          <a:spcPts val="0"/>
                        </a:spcAft>
                        <a:buNone/>
                      </a:pPr>
                      <a:r>
                        <a:rPr lang="en" sz="900"/>
                        <a:t>Number of Stores: 1,868</a:t>
                      </a:r>
                      <a:endParaRPr sz="900"/>
                    </a:p>
                    <a:p>
                      <a:pPr marL="0" lvl="0" indent="0" algn="l" rtl="0">
                        <a:spcBef>
                          <a:spcPts val="0"/>
                        </a:spcBef>
                        <a:spcAft>
                          <a:spcPts val="0"/>
                        </a:spcAft>
                        <a:buNone/>
                      </a:pPr>
                      <a:r>
                        <a:rPr lang="en" sz="900"/>
                        <a:t>Store Sq. Feet: 240 million</a:t>
                      </a:r>
                      <a:endParaRPr sz="900"/>
                    </a:p>
                    <a:p>
                      <a:pPr marL="0" lvl="0" indent="0" algn="l" rtl="0">
                        <a:spcBef>
                          <a:spcPts val="0"/>
                        </a:spcBef>
                        <a:spcAft>
                          <a:spcPts val="0"/>
                        </a:spcAft>
                        <a:buNone/>
                      </a:pPr>
                      <a:r>
                        <a:rPr lang="en" sz="900"/>
                        <a:t>Number of Employees: 368,000 million</a:t>
                      </a:r>
                      <a:endParaRPr sz="900"/>
                    </a:p>
                  </a:txBody>
                  <a:tcPr marL="91425" marR="91425" marT="91425" marB="91425"/>
                </a:tc>
                <a:tc>
                  <a:txBody>
                    <a:bodyPr/>
                    <a:lstStyle/>
                    <a:p>
                      <a:pPr marL="0" lvl="0" indent="0" algn="ctr" rtl="0">
                        <a:spcBef>
                          <a:spcPts val="0"/>
                        </a:spcBef>
                        <a:spcAft>
                          <a:spcPts val="0"/>
                        </a:spcAft>
                        <a:buNone/>
                      </a:pPr>
                      <a:r>
                        <a:rPr lang="en" sz="900"/>
                        <a:t>Global Coverage</a:t>
                      </a:r>
                      <a:endParaRPr sz="900"/>
                    </a:p>
                    <a:p>
                      <a:pPr marL="0" lvl="0" indent="0" algn="ctr" rtl="0">
                        <a:spcBef>
                          <a:spcPts val="0"/>
                        </a:spcBef>
                        <a:spcAft>
                          <a:spcPts val="0"/>
                        </a:spcAft>
                        <a:buNone/>
                      </a:pPr>
                      <a:endParaRPr sz="900"/>
                    </a:p>
                    <a:p>
                      <a:pPr marL="0" lvl="0" indent="0" algn="l" rtl="0">
                        <a:spcBef>
                          <a:spcPts val="0"/>
                        </a:spcBef>
                        <a:spcAft>
                          <a:spcPts val="0"/>
                        </a:spcAft>
                        <a:buNone/>
                      </a:pPr>
                      <a:r>
                        <a:rPr lang="en" sz="900"/>
                        <a:t>Nearly all revenues are generated within the U.S.</a:t>
                      </a:r>
                      <a:endParaRPr sz="900"/>
                    </a:p>
                  </a:txBody>
                  <a:tcPr marL="91425" marR="91425" marT="91425" marB="91425"/>
                </a:tc>
                <a:extLst>
                  <a:ext uri="{0D108BD9-81ED-4DB2-BD59-A6C34878D82A}">
                    <a16:rowId xmlns:a16="http://schemas.microsoft.com/office/drawing/2014/main" val="10001"/>
                  </a:ext>
                </a:extLst>
              </a:tr>
            </a:tbl>
          </a:graphicData>
        </a:graphic>
      </p:graphicFrame>
      <p:pic>
        <p:nvPicPr>
          <p:cNvPr id="381" name="Google Shape;381;p43"/>
          <p:cNvPicPr preferRelativeResize="0"/>
          <p:nvPr/>
        </p:nvPicPr>
        <p:blipFill>
          <a:blip r:embed="rId3">
            <a:alphaModFix/>
          </a:blip>
          <a:stretch>
            <a:fillRect/>
          </a:stretch>
        </p:blipFill>
        <p:spPr>
          <a:xfrm>
            <a:off x="7699118" y="18925"/>
            <a:ext cx="1444881" cy="998875"/>
          </a:xfrm>
          <a:prstGeom prst="rect">
            <a:avLst/>
          </a:prstGeom>
          <a:noFill/>
          <a:ln>
            <a:noFill/>
          </a:ln>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1505</Words>
  <Application>Microsoft Macintosh PowerPoint</Application>
  <PresentationFormat>On-screen Show (16:9)</PresentationFormat>
  <Paragraphs>288</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Roboto</vt:lpstr>
      <vt:lpstr>Verdana</vt:lpstr>
      <vt:lpstr>Arial</vt:lpstr>
      <vt:lpstr>Geometric</vt:lpstr>
      <vt:lpstr>TARGET EQUITY ANALYSIS</vt:lpstr>
      <vt:lpstr>Agenda</vt:lpstr>
      <vt:lpstr>Recommendations</vt:lpstr>
      <vt:lpstr>Economic Environment: Spring 2020</vt:lpstr>
      <vt:lpstr>Economic Environment: Spring 2020</vt:lpstr>
      <vt:lpstr>Economic Conclusions</vt:lpstr>
      <vt:lpstr>Industry Analysis</vt:lpstr>
      <vt:lpstr>Industry Analysis</vt:lpstr>
      <vt:lpstr>Company Analysis - Target Corp.</vt:lpstr>
      <vt:lpstr>Target Corp. - Management and Governance </vt:lpstr>
      <vt:lpstr>Target Corp. - Strategy and Positioning</vt:lpstr>
      <vt:lpstr>Target Corp. - Red Flag Analysis</vt:lpstr>
      <vt:lpstr>Target Corp. - Risks and Contingencies</vt:lpstr>
      <vt:lpstr>Target Corp. - SWOT Analysis</vt:lpstr>
      <vt:lpstr>Target Corp. - Ratio and Trend Analysis</vt:lpstr>
      <vt:lpstr>Target Corp. - DCF Analysis</vt:lpstr>
      <vt:lpstr>Target Corp. - Comparisons</vt:lpstr>
      <vt:lpstr>Recommendation</vt:lpstr>
      <vt:lpstr>Questions? </vt:lpstr>
      <vt:lpstr>PowerPoint Presentation</vt:lpstr>
      <vt:lpstr>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Retail - Apparel, Mass market, Luxury</dc:title>
  <cp:lastModifiedBy>Sophie Li</cp:lastModifiedBy>
  <cp:revision>3</cp:revision>
  <dcterms:modified xsi:type="dcterms:W3CDTF">2023-10-09T03:23:56Z</dcterms:modified>
</cp:coreProperties>
</file>